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046" r:id="rId2"/>
    <p:sldId id="2035" r:id="rId3"/>
    <p:sldId id="2061" r:id="rId4"/>
    <p:sldId id="2062" r:id="rId5"/>
    <p:sldId id="2063" r:id="rId6"/>
    <p:sldId id="2083" r:id="rId7"/>
    <p:sldId id="2084" r:id="rId8"/>
    <p:sldId id="2085" r:id="rId9"/>
    <p:sldId id="2105" r:id="rId10"/>
    <p:sldId id="2087" r:id="rId11"/>
    <p:sldId id="2097" r:id="rId12"/>
    <p:sldId id="2088" r:id="rId13"/>
    <p:sldId id="2089" r:id="rId14"/>
    <p:sldId id="2090" r:id="rId15"/>
    <p:sldId id="2091" r:id="rId16"/>
    <p:sldId id="2093" r:id="rId17"/>
    <p:sldId id="2094" r:id="rId18"/>
    <p:sldId id="2095" r:id="rId19"/>
    <p:sldId id="2098" r:id="rId20"/>
    <p:sldId id="2099" r:id="rId21"/>
    <p:sldId id="2100" r:id="rId22"/>
    <p:sldId id="2101" r:id="rId23"/>
    <p:sldId id="2102" r:id="rId24"/>
    <p:sldId id="2103" r:id="rId25"/>
    <p:sldId id="2104" r:id="rId26"/>
    <p:sldId id="2096" r:id="rId27"/>
    <p:sldId id="2106" r:id="rId28"/>
    <p:sldId id="2080" r:id="rId2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3B1F4D"/>
    <a:srgbClr val="00B8DB"/>
    <a:srgbClr val="EC72A5"/>
    <a:srgbClr val="2D1E42"/>
    <a:srgbClr val="583F52"/>
    <a:srgbClr val="4AEDDE"/>
    <a:srgbClr val="FA5C79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6202" autoAdjust="0"/>
  </p:normalViewPr>
  <p:slideViewPr>
    <p:cSldViewPr snapToGrid="0" snapToObjects="1">
      <p:cViewPr varScale="1">
        <p:scale>
          <a:sx n="56" d="100"/>
          <a:sy n="56" d="100"/>
        </p:scale>
        <p:origin x="594" y="42"/>
      </p:cViewPr>
      <p:guideLst>
        <p:guide orient="horz" pos="8136"/>
        <p:guide pos="14278"/>
        <p:guide pos="1078"/>
        <p:guide pos="7678"/>
        <p:guide orient="horz" pos="504"/>
        <p:guide orient="horz" pos="8640"/>
        <p:guide orient="horz" pos="46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4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4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689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64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69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26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122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5439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99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070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98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 userDrawn="1"/>
        </p:nvGrpSpPr>
        <p:grpSpPr>
          <a:xfrm rot="5400000">
            <a:off x="-16715231" y="-397359"/>
            <a:ext cx="24535152" cy="4304369"/>
            <a:chOff x="0" y="-156114"/>
            <a:chExt cx="24535152" cy="4304369"/>
          </a:xfrm>
        </p:grpSpPr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1" name="Freeform 50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4" name="Freeform 53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5" name="Freeform 54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6" name="Freeform 55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7" name="Freeform 56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8" name="Freeform 57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9" name="Freeform 58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0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1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2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3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4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5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6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7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8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9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0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1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2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3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3" name="Freeform 2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4" name="Freeform 3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/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4433683" y="3094762"/>
            <a:ext cx="6550131" cy="751592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901752" y="3940389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2436714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391268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4" name="Freeform 3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3905212" y="1952726"/>
            <a:ext cx="8420998" cy="8420998"/>
          </a:xfrm>
          <a:custGeom>
            <a:avLst/>
            <a:gdLst>
              <a:gd name="connsiteX0" fmla="*/ 1794805 w 3589610"/>
              <a:gd name="connsiteY0" fmla="*/ 0 h 3589610"/>
              <a:gd name="connsiteX1" fmla="*/ 3589610 w 3589610"/>
              <a:gd name="connsiteY1" fmla="*/ 1794805 h 3589610"/>
              <a:gd name="connsiteX2" fmla="*/ 1794805 w 3589610"/>
              <a:gd name="connsiteY2" fmla="*/ 3589610 h 3589610"/>
              <a:gd name="connsiteX3" fmla="*/ 0 w 3589610"/>
              <a:gd name="connsiteY3" fmla="*/ 1794805 h 3589610"/>
              <a:gd name="connsiteX4" fmla="*/ 1794805 w 3589610"/>
              <a:gd name="connsiteY4" fmla="*/ 0 h 358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610" h="3589610">
                <a:moveTo>
                  <a:pt x="1794805" y="0"/>
                </a:moveTo>
                <a:cubicBezTo>
                  <a:pt x="2786048" y="0"/>
                  <a:pt x="3589610" y="803562"/>
                  <a:pt x="3589610" y="1794805"/>
                </a:cubicBezTo>
                <a:cubicBezTo>
                  <a:pt x="3589610" y="2786048"/>
                  <a:pt x="2786048" y="3589610"/>
                  <a:pt x="1794805" y="3589610"/>
                </a:cubicBezTo>
                <a:cubicBezTo>
                  <a:pt x="803562" y="3589610"/>
                  <a:pt x="0" y="2786048"/>
                  <a:pt x="0" y="1794805"/>
                </a:cubicBezTo>
                <a:cubicBezTo>
                  <a:pt x="0" y="803562"/>
                  <a:pt x="803562" y="0"/>
                  <a:pt x="179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0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64" r:id="rId2"/>
    <p:sldLayoutId id="2147483965" r:id="rId3"/>
    <p:sldLayoutId id="2147483962" r:id="rId4"/>
    <p:sldLayoutId id="2147483958" r:id="rId5"/>
    <p:sldLayoutId id="2147483959" r:id="rId6"/>
    <p:sldLayoutId id="2147483960" r:id="rId7"/>
    <p:sldLayoutId id="2147483953" r:id="rId8"/>
    <p:sldLayoutId id="2147483956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4.emf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jpeg"/><Relationship Id="rId11" Type="http://schemas.openxmlformats.org/officeDocument/2006/relationships/image" Target="../media/image13.emf"/><Relationship Id="rId5" Type="http://schemas.openxmlformats.org/officeDocument/2006/relationships/image" Target="../media/image18.jpeg"/><Relationship Id="rId15" Type="http://schemas.openxmlformats.org/officeDocument/2006/relationships/image" Target="../media/image15.emf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7.jpeg"/><Relationship Id="rId9" Type="http://schemas.openxmlformats.org/officeDocument/2006/relationships/image" Target="../media/image12.emf"/><Relationship Id="rId1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23.jpe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2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emf"/><Relationship Id="rId11" Type="http://schemas.openxmlformats.org/officeDocument/2006/relationships/image" Target="../media/image21.jpe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5.jpeg"/><Relationship Id="rId10" Type="http://schemas.openxmlformats.org/officeDocument/2006/relationships/image" Target="../media/image15.emf"/><Relationship Id="rId4" Type="http://schemas.openxmlformats.org/officeDocument/2006/relationships/image" Target="../media/image12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Box 311"/>
          <p:cNvSpPr txBox="1"/>
          <p:nvPr/>
        </p:nvSpPr>
        <p:spPr>
          <a:xfrm>
            <a:off x="1829142" y="5678106"/>
            <a:ext cx="2076401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800" b="1" spc="300" dirty="0">
                <a:latin typeface="Nunito" charset="0"/>
                <a:ea typeface="Nunito" charset="0"/>
                <a:cs typeface="Nunito" charset="0"/>
              </a:rPr>
              <a:t>Parallelized Convolutional </a:t>
            </a:r>
            <a:r>
              <a:rPr lang="en-US" sz="9800" b="1" spc="300" dirty="0" smtClean="0">
                <a:latin typeface="Nunito" charset="0"/>
                <a:ea typeface="Nunito" charset="0"/>
                <a:cs typeface="Nunito" charset="0"/>
              </a:rPr>
              <a:t>Layer</a:t>
            </a:r>
            <a:endParaRPr lang="en-US" sz="9800" b="1" spc="300" dirty="0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11159293" y="8968922"/>
            <a:ext cx="210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600" dirty="0" smtClean="0">
                <a:latin typeface="Nunito" charset="0"/>
                <a:ea typeface="Nunito" charset="0"/>
                <a:cs typeface="Nunito" charset="0"/>
              </a:rPr>
              <a:t>Team 12</a:t>
            </a:r>
            <a:endParaRPr lang="en-US" sz="2800" spc="600" dirty="0"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0" y="-1582768"/>
            <a:ext cx="24535152" cy="4304369"/>
            <a:chOff x="0" y="-156114"/>
            <a:chExt cx="24535152" cy="4304369"/>
          </a:xfrm>
        </p:grpSpPr>
        <p:sp>
          <p:nvSpPr>
            <p:cNvPr id="131" name="Freeform 130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4" name="Freeform 133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5" name="Freeform 134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6" name="Freeform 135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7" name="Freeform 136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8" name="Freeform 137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9" name="Freeform 13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0" name="Freeform 13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133590" y="8340103"/>
            <a:ext cx="812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600" dirty="0" smtClean="0">
                <a:latin typeface="Nunito" charset="0"/>
                <a:ea typeface="Nunito" charset="0"/>
                <a:cs typeface="Nunito" charset="0"/>
              </a:rPr>
              <a:t>0416076      0416213</a:t>
            </a:r>
            <a:r>
              <a:rPr lang="zh-CN" altLang="en-US" sz="2800" spc="600" dirty="0" smtClean="0">
                <a:latin typeface="Nunito" charset="0"/>
                <a:ea typeface="Nunito" charset="0"/>
                <a:cs typeface="Nunito" charset="0"/>
              </a:rPr>
              <a:t>     </a:t>
            </a:r>
            <a:r>
              <a:rPr lang="en-US" altLang="zh-CN" sz="2800" spc="600" dirty="0" smtClean="0">
                <a:latin typeface="Nunito" charset="0"/>
                <a:ea typeface="Nunito" charset="0"/>
                <a:cs typeface="Nunito" charset="0"/>
              </a:rPr>
              <a:t>0416106</a:t>
            </a:r>
            <a:endParaRPr lang="en-US" sz="2800" spc="600" dirty="0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11685" y="7862123"/>
            <a:ext cx="7459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 smtClean="0">
                <a:latin typeface="Nunito" charset="0"/>
                <a:ea typeface="Nunito" charset="0"/>
                <a:cs typeface="Nunito" charset="0"/>
              </a:rPr>
              <a:t>方君安</a:t>
            </a:r>
            <a:r>
              <a:rPr lang="en-US" altLang="zh-CN" sz="2800" spc="600" dirty="0"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altLang="zh-CN" sz="2800" spc="600" dirty="0" smtClean="0">
                <a:latin typeface="Nunito" charset="0"/>
                <a:ea typeface="Nunito" charset="0"/>
                <a:cs typeface="Nunito" charset="0"/>
              </a:rPr>
              <a:t>         </a:t>
            </a:r>
            <a:r>
              <a:rPr lang="zh-CN" altLang="en-US" sz="2800" spc="600" dirty="0" smtClean="0">
                <a:latin typeface="Nunito" charset="0"/>
                <a:ea typeface="Nunito" charset="0"/>
                <a:cs typeface="Nunito" charset="0"/>
              </a:rPr>
              <a:t>林</a:t>
            </a:r>
            <a:r>
              <a:rPr lang="zh-CN" altLang="en-US" sz="2800" spc="600" dirty="0">
                <a:latin typeface="Nunito" charset="0"/>
                <a:ea typeface="Nunito" charset="0"/>
                <a:cs typeface="Nunito" charset="0"/>
              </a:rPr>
              <a:t>彥</a:t>
            </a:r>
            <a:r>
              <a:rPr lang="zh-CN" altLang="en-US" sz="2800" spc="600" dirty="0" smtClean="0">
                <a:latin typeface="Nunito" charset="0"/>
                <a:ea typeface="Nunito" charset="0"/>
                <a:cs typeface="Nunito" charset="0"/>
              </a:rPr>
              <a:t>傑     </a:t>
            </a:r>
            <a:r>
              <a:rPr lang="en-US" altLang="zh-CN" sz="2800" spc="600" dirty="0" smtClean="0">
                <a:latin typeface="Nunito" charset="0"/>
                <a:ea typeface="Nunito" charset="0"/>
                <a:cs typeface="Nunito" charset="0"/>
              </a:rPr>
              <a:t>    </a:t>
            </a:r>
            <a:r>
              <a:rPr lang="zh-CN" altLang="en-US" sz="2800" spc="600" dirty="0" smtClean="0">
                <a:latin typeface="Nunito" charset="0"/>
                <a:ea typeface="Nunito" charset="0"/>
                <a:cs typeface="Nunito" charset="0"/>
              </a:rPr>
              <a:t>彭敬樺</a:t>
            </a:r>
            <a:endParaRPr lang="en-US" sz="2800" spc="600" dirty="0"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/>
          <p:cNvSpPr txBox="1"/>
          <p:nvPr/>
        </p:nvSpPr>
        <p:spPr>
          <a:xfrm>
            <a:off x="1470090" y="3225681"/>
            <a:ext cx="8377864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zh-TW" sz="88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Serial Approach </a:t>
            </a:r>
            <a:endParaRPr lang="en-US" sz="8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90581" y="10783019"/>
            <a:ext cx="1362974" cy="108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936083" y="10877910"/>
            <a:ext cx="1362974" cy="108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://machinelearninguru.com/_images/topics/computer_vision/basics/convolutional_layer_1/stride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42" y="4209690"/>
            <a:ext cx="12192000" cy="685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achinelearninguru.com/_images/topics/computer_vision/basics/convolutional_layer_1/stride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083" y="4209689"/>
            <a:ext cx="12192000" cy="685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44210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achinelearninguru.com/_images/topics/computer_vision/basics/convolutional_layer_1/rg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81" y="4352823"/>
            <a:ext cx="13242343" cy="74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4"/>
          <p:cNvSpPr txBox="1"/>
          <p:nvPr/>
        </p:nvSpPr>
        <p:spPr>
          <a:xfrm>
            <a:off x="1470089" y="3225681"/>
            <a:ext cx="11205290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zh-TW" sz="8800" dirty="0" err="1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OpenMP</a:t>
            </a:r>
            <a:r>
              <a:rPr lang="en-US" altLang="zh-TW" sz="88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Approach </a:t>
            </a:r>
            <a:endParaRPr lang="en-US" sz="8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2" name="Picture 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81"/>
          <a:stretch/>
        </p:blipFill>
        <p:spPr>
          <a:xfrm>
            <a:off x="13863302" y="6336560"/>
            <a:ext cx="10514348" cy="737944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2" t="67449" r="37576" b="4151"/>
          <a:stretch/>
        </p:blipFill>
        <p:spPr>
          <a:xfrm>
            <a:off x="18945021" y="3338422"/>
            <a:ext cx="3174522" cy="30364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392845" y="2863970"/>
            <a:ext cx="2053087" cy="948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96263" y="9796732"/>
            <a:ext cx="2053087" cy="948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79476" y="9916932"/>
            <a:ext cx="2053087" cy="948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14647" y="9368287"/>
            <a:ext cx="4053377" cy="2433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e 10"/>
          <p:cNvSpPr/>
          <p:nvPr/>
        </p:nvSpPr>
        <p:spPr>
          <a:xfrm>
            <a:off x="759123" y="4037163"/>
            <a:ext cx="12422039" cy="6828674"/>
          </a:xfrm>
          <a:prstGeom prst="bracePair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3181162" y="4352823"/>
            <a:ext cx="5141344" cy="116808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9471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/>
          <p:cNvSpPr txBox="1"/>
          <p:nvPr/>
        </p:nvSpPr>
        <p:spPr>
          <a:xfrm>
            <a:off x="2000073" y="7051476"/>
            <a:ext cx="6083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Store Filter in global memory</a:t>
            </a:r>
          </a:p>
        </p:txBody>
      </p:sp>
      <p:sp>
        <p:nvSpPr>
          <p:cNvPr id="4" name="Shape 2540"/>
          <p:cNvSpPr/>
          <p:nvPr/>
        </p:nvSpPr>
        <p:spPr>
          <a:xfrm>
            <a:off x="1187460" y="708148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1943166" y="5133464"/>
            <a:ext cx="894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One feature map’s element maps to thread</a:t>
            </a:r>
          </a:p>
        </p:txBody>
      </p:sp>
      <p:sp>
        <p:nvSpPr>
          <p:cNvPr id="6" name="Shape 2540"/>
          <p:cNvSpPr/>
          <p:nvPr/>
        </p:nvSpPr>
        <p:spPr>
          <a:xfrm>
            <a:off x="1187460" y="516347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1987249" y="6092470"/>
            <a:ext cx="7468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Store Input image in global memory</a:t>
            </a:r>
          </a:p>
        </p:txBody>
      </p:sp>
      <p:sp>
        <p:nvSpPr>
          <p:cNvPr id="8" name="Shape 2540"/>
          <p:cNvSpPr/>
          <p:nvPr/>
        </p:nvSpPr>
        <p:spPr>
          <a:xfrm>
            <a:off x="1187460" y="612248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470090" y="3225681"/>
            <a:ext cx="8377864" cy="84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zh-TW" sz="88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CUDA Approach </a:t>
            </a:r>
            <a:endParaRPr lang="en-US" sz="8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23" y="2314016"/>
            <a:ext cx="12948390" cy="570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7908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/>
          <p:cNvSpPr txBox="1"/>
          <p:nvPr/>
        </p:nvSpPr>
        <p:spPr>
          <a:xfrm>
            <a:off x="2149700" y="7450484"/>
            <a:ext cx="764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Read only per-grid constant memory</a:t>
            </a:r>
          </a:p>
        </p:txBody>
      </p:sp>
      <p:sp>
        <p:nvSpPr>
          <p:cNvPr id="4" name="Shape 2540"/>
          <p:cNvSpPr/>
          <p:nvPr/>
        </p:nvSpPr>
        <p:spPr>
          <a:xfrm>
            <a:off x="1337087" y="748049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2092793" y="5532472"/>
            <a:ext cx="6177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Use different memory spaces</a:t>
            </a:r>
          </a:p>
        </p:txBody>
      </p:sp>
      <p:sp>
        <p:nvSpPr>
          <p:cNvPr id="6" name="Shape 2540"/>
          <p:cNvSpPr/>
          <p:nvPr/>
        </p:nvSpPr>
        <p:spPr>
          <a:xfrm>
            <a:off x="1337087" y="55624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2136876" y="6491478"/>
            <a:ext cx="644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R/W per-block shared </a:t>
            </a:r>
            <a:r>
              <a:rPr lang="en-US" altLang="zh-TW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memory</a:t>
            </a:r>
          </a:p>
        </p:txBody>
      </p:sp>
      <p:sp>
        <p:nvSpPr>
          <p:cNvPr id="8" name="Shape 2540"/>
          <p:cNvSpPr/>
          <p:nvPr/>
        </p:nvSpPr>
        <p:spPr>
          <a:xfrm>
            <a:off x="1337087" y="652148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470090" y="3225681"/>
            <a:ext cx="8377864" cy="84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zh-TW" sz="88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Improvement</a:t>
            </a:r>
            <a:endParaRPr lang="en-US" sz="8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503" y="593775"/>
            <a:ext cx="8595072" cy="1152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736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/>
          <p:cNvSpPr txBox="1"/>
          <p:nvPr/>
        </p:nvSpPr>
        <p:spPr>
          <a:xfrm>
            <a:off x="2149700" y="7749739"/>
            <a:ext cx="6083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Put image in shared memory</a:t>
            </a:r>
          </a:p>
        </p:txBody>
      </p:sp>
      <p:sp>
        <p:nvSpPr>
          <p:cNvPr id="4" name="Shape 2540"/>
          <p:cNvSpPr/>
          <p:nvPr/>
        </p:nvSpPr>
        <p:spPr>
          <a:xfrm>
            <a:off x="1337087" y="777975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2092793" y="5532472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Put filters in constant memory</a:t>
            </a:r>
          </a:p>
        </p:txBody>
      </p:sp>
      <p:sp>
        <p:nvSpPr>
          <p:cNvPr id="6" name="Shape 2540"/>
          <p:cNvSpPr/>
          <p:nvPr/>
        </p:nvSpPr>
        <p:spPr>
          <a:xfrm>
            <a:off x="1337087" y="55624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2136876" y="6491478"/>
            <a:ext cx="858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Compute to off-chip memory access ratio</a:t>
            </a:r>
          </a:p>
          <a:p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c</a:t>
            </a:r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lose to 1:1 </a:t>
            </a:r>
          </a:p>
        </p:txBody>
      </p:sp>
      <p:sp>
        <p:nvSpPr>
          <p:cNvPr id="8" name="Shape 2540"/>
          <p:cNvSpPr/>
          <p:nvPr/>
        </p:nvSpPr>
        <p:spPr>
          <a:xfrm>
            <a:off x="1337087" y="652148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766" y="3324607"/>
            <a:ext cx="12948390" cy="570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953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/>
          <p:cNvSpPr txBox="1"/>
          <p:nvPr/>
        </p:nvSpPr>
        <p:spPr>
          <a:xfrm>
            <a:off x="2149700" y="6573321"/>
            <a:ext cx="82381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Use </a:t>
            </a:r>
            <a:r>
              <a:rPr lang="en-US" dirty="0" err="1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Cuda</a:t>
            </a:r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nvprof</a:t>
            </a:r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to detect bank conflict</a:t>
            </a:r>
          </a:p>
          <a:p>
            <a:endParaRPr lang="en-US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  <a:p>
            <a:r>
              <a:rPr lang="en-US" altLang="zh-TW" dirty="0" err="1"/>
              <a:t>shared_load_transactions_per_request</a:t>
            </a:r>
            <a:endParaRPr lang="en-US" dirty="0" smtClean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" name="Shape 2540"/>
          <p:cNvSpPr/>
          <p:nvPr/>
        </p:nvSpPr>
        <p:spPr>
          <a:xfrm>
            <a:off x="1337087" y="660333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2092793" y="5532472"/>
            <a:ext cx="913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If multiple accesses occur to the same bank</a:t>
            </a:r>
            <a:endParaRPr lang="en-US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6" name="Shape 2540"/>
          <p:cNvSpPr/>
          <p:nvPr/>
        </p:nvSpPr>
        <p:spPr>
          <a:xfrm>
            <a:off x="1337087" y="55624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470090" y="3225681"/>
            <a:ext cx="8377864" cy="84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88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Bank conflicts</a:t>
            </a:r>
            <a:endParaRPr lang="en-US" sz="8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801" y="1385384"/>
            <a:ext cx="8893897" cy="80509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3" y="9931896"/>
            <a:ext cx="19769664" cy="247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15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52137" y="4351747"/>
            <a:ext cx="12832478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5000" b="1" spc="6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Testing</a:t>
            </a:r>
          </a:p>
          <a:p>
            <a:pPr>
              <a:lnSpc>
                <a:spcPts val="14000"/>
              </a:lnSpc>
            </a:pPr>
            <a:r>
              <a:rPr lang="en-US" sz="15000" b="1" spc="6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Environment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99658" y="6974920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77142" y="4477832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-525459" y="4477832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-858390" y="4477832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137965" y="4507271"/>
            <a:ext cx="182453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4</a:t>
            </a:r>
            <a:endParaRPr lang="en-US" sz="230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714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/>
          <p:cNvSpPr txBox="1"/>
          <p:nvPr/>
        </p:nvSpPr>
        <p:spPr>
          <a:xfrm>
            <a:off x="3150364" y="6813082"/>
            <a:ext cx="6793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GPU:	NVIDIA RTX 2080 8GB</a:t>
            </a:r>
            <a:endParaRPr lang="en-US" altLang="zh-TW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" name="Shape 2540"/>
          <p:cNvSpPr/>
          <p:nvPr/>
        </p:nvSpPr>
        <p:spPr>
          <a:xfrm>
            <a:off x="2337751" y="684309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3093457" y="5126380"/>
            <a:ext cx="7673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CPU:	i7 8700k (6cores 12 thread)</a:t>
            </a:r>
          </a:p>
        </p:txBody>
      </p:sp>
      <p:sp>
        <p:nvSpPr>
          <p:cNvPr id="6" name="Shape 2540"/>
          <p:cNvSpPr/>
          <p:nvPr/>
        </p:nvSpPr>
        <p:spPr>
          <a:xfrm>
            <a:off x="2337751" y="515639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3137540" y="5969731"/>
            <a:ext cx="321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RAM:	64GB</a:t>
            </a:r>
          </a:p>
        </p:txBody>
      </p:sp>
      <p:sp>
        <p:nvSpPr>
          <p:cNvPr id="8" name="Shape 2540"/>
          <p:cNvSpPr/>
          <p:nvPr/>
        </p:nvSpPr>
        <p:spPr>
          <a:xfrm>
            <a:off x="2337751" y="599974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3093457" y="4279873"/>
            <a:ext cx="3518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OS: 	Ubuntu</a:t>
            </a:r>
          </a:p>
        </p:txBody>
      </p:sp>
      <p:sp>
        <p:nvSpPr>
          <p:cNvPr id="11" name="Shape 2540"/>
          <p:cNvSpPr/>
          <p:nvPr/>
        </p:nvSpPr>
        <p:spPr>
          <a:xfrm>
            <a:off x="2337751" y="430988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1026" name="Picture 2" descr="Image result for computer illustrati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944" y="3928509"/>
            <a:ext cx="8406708" cy="472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0"/>
          <p:cNvSpPr txBox="1"/>
          <p:nvPr/>
        </p:nvSpPr>
        <p:spPr>
          <a:xfrm>
            <a:off x="16499393" y="5483423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Specs</a:t>
            </a:r>
          </a:p>
        </p:txBody>
      </p:sp>
    </p:spTree>
    <p:extLst>
      <p:ext uri="{BB962C8B-B14F-4D97-AF65-F5344CB8AC3E}">
        <p14:creationId xmlns:p14="http://schemas.microsoft.com/office/powerpoint/2010/main" val="110099302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52137" y="4351747"/>
            <a:ext cx="1283247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5000" b="1" spc="6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Experiments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99658" y="6974920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77142" y="4477832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-525459" y="4477832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-858390" y="4477832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137965" y="4507271"/>
            <a:ext cx="182453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5</a:t>
            </a:r>
            <a:endParaRPr lang="en-US" sz="230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039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145" y="0"/>
            <a:ext cx="10058400" cy="5682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08" y="9560879"/>
            <a:ext cx="5587344" cy="3156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01" y="9560879"/>
            <a:ext cx="5587344" cy="3156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094" y="9560878"/>
            <a:ext cx="5587344" cy="3156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187" y="9560877"/>
            <a:ext cx="5587344" cy="3156521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739707"/>
              </p:ext>
            </p:extLst>
          </p:nvPr>
        </p:nvGraphicFramePr>
        <p:xfrm>
          <a:off x="2277375" y="7356150"/>
          <a:ext cx="2277374" cy="178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" name="Worksheet" r:id="rId8" imgW="1466710" imgH="1152389" progId="Excel.Sheet.12">
                  <p:embed/>
                </p:oleObj>
              </mc:Choice>
              <mc:Fallback>
                <p:oleObj name="Worksheet" r:id="rId8" imgW="1466710" imgH="11523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77375" y="7356150"/>
                        <a:ext cx="2277374" cy="1789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786261"/>
              </p:ext>
            </p:extLst>
          </p:nvPr>
        </p:nvGraphicFramePr>
        <p:xfrm>
          <a:off x="8066986" y="7356149"/>
          <a:ext cx="2277374" cy="178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Worksheet" r:id="rId10" imgW="1466710" imgH="1152389" progId="Excel.Sheet.12">
                  <p:embed/>
                </p:oleObj>
              </mc:Choice>
              <mc:Fallback>
                <p:oleObj name="Worksheet" r:id="rId10" imgW="1466710" imgH="11523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66986" y="7356149"/>
                        <a:ext cx="2277374" cy="1789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16947"/>
              </p:ext>
            </p:extLst>
          </p:nvPr>
        </p:nvGraphicFramePr>
        <p:xfrm>
          <a:off x="13976079" y="7356148"/>
          <a:ext cx="2277374" cy="178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Worksheet" r:id="rId12" imgW="1466710" imgH="1152389" progId="Excel.Sheet.12">
                  <p:embed/>
                </p:oleObj>
              </mc:Choice>
              <mc:Fallback>
                <p:oleObj name="Worksheet" r:id="rId12" imgW="1466710" imgH="11523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976079" y="7356148"/>
                        <a:ext cx="2277374" cy="1789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446381"/>
              </p:ext>
            </p:extLst>
          </p:nvPr>
        </p:nvGraphicFramePr>
        <p:xfrm>
          <a:off x="19885172" y="7356147"/>
          <a:ext cx="2277374" cy="178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Worksheet" r:id="rId14" imgW="1466710" imgH="1152389" progId="Excel.Sheet.12">
                  <p:embed/>
                </p:oleObj>
              </mc:Choice>
              <mc:Fallback>
                <p:oleObj name="Worksheet" r:id="rId14" imgW="1466710" imgH="11523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885172" y="7356147"/>
                        <a:ext cx="2277374" cy="1789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own Arrow 12"/>
          <p:cNvSpPr/>
          <p:nvPr/>
        </p:nvSpPr>
        <p:spPr>
          <a:xfrm>
            <a:off x="11868208" y="4694931"/>
            <a:ext cx="605137" cy="1759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11969241" y="-1923503"/>
            <a:ext cx="380667" cy="17728569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0055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11351942" cy="1371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63267" y="4544401"/>
            <a:ext cx="976711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0" b="1" spc="300" dirty="0">
                <a:latin typeface="Nunito" charset="0"/>
                <a:ea typeface="Nunito" charset="0"/>
                <a:cs typeface="Nunito" charset="0"/>
              </a:rPr>
              <a:t>Parallelized Convolutional </a:t>
            </a:r>
            <a:r>
              <a:rPr lang="en-US" sz="9800" b="1" spc="300" dirty="0" smtClean="0">
                <a:latin typeface="Nunito" charset="0"/>
                <a:ea typeface="Nunito" charset="0"/>
                <a:cs typeface="Nunito" charset="0"/>
              </a:rPr>
              <a:t>Layer</a:t>
            </a:r>
            <a:endParaRPr lang="en-US" sz="9800" b="1" spc="300" dirty="0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451" y="5339053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Method</a:t>
            </a:r>
          </a:p>
        </p:txBody>
      </p:sp>
      <p:sp>
        <p:nvSpPr>
          <p:cNvPr id="11" name="Shape 2540"/>
          <p:cNvSpPr/>
          <p:nvPr/>
        </p:nvSpPr>
        <p:spPr>
          <a:xfrm>
            <a:off x="1702838" y="536906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58544" y="3421041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Introduction</a:t>
            </a:r>
          </a:p>
        </p:txBody>
      </p:sp>
      <p:sp>
        <p:nvSpPr>
          <p:cNvPr id="17" name="Shape 2540"/>
          <p:cNvSpPr/>
          <p:nvPr/>
        </p:nvSpPr>
        <p:spPr>
          <a:xfrm>
            <a:off x="1702838" y="345105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627" y="4380047"/>
            <a:ext cx="3875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Related Works</a:t>
            </a:r>
          </a:p>
        </p:txBody>
      </p:sp>
      <p:sp>
        <p:nvSpPr>
          <p:cNvPr id="19" name="Shape 2540"/>
          <p:cNvSpPr/>
          <p:nvPr/>
        </p:nvSpPr>
        <p:spPr>
          <a:xfrm>
            <a:off x="1702838" y="441005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1664" y="6211299"/>
            <a:ext cx="529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Testing Environment</a:t>
            </a:r>
          </a:p>
        </p:txBody>
      </p:sp>
      <p:sp>
        <p:nvSpPr>
          <p:cNvPr id="21" name="Shape 2540"/>
          <p:cNvSpPr/>
          <p:nvPr/>
        </p:nvSpPr>
        <p:spPr>
          <a:xfrm>
            <a:off x="1719051" y="624131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8421" y="7103000"/>
            <a:ext cx="3321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Experiments</a:t>
            </a:r>
          </a:p>
        </p:txBody>
      </p:sp>
      <p:sp>
        <p:nvSpPr>
          <p:cNvPr id="23" name="Shape 2540"/>
          <p:cNvSpPr/>
          <p:nvPr/>
        </p:nvSpPr>
        <p:spPr>
          <a:xfrm>
            <a:off x="1715808" y="713301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8421" y="8042010"/>
            <a:ext cx="2977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Conclusion</a:t>
            </a:r>
          </a:p>
        </p:txBody>
      </p:sp>
      <p:sp>
        <p:nvSpPr>
          <p:cNvPr id="15" name="Shape 2540"/>
          <p:cNvSpPr/>
          <p:nvPr/>
        </p:nvSpPr>
        <p:spPr>
          <a:xfrm>
            <a:off x="1715808" y="807202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77375" y="7356150"/>
          <a:ext cx="2277374" cy="178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name="Worksheet" r:id="rId3" imgW="1466710" imgH="1152389" progId="Excel.Sheet.12">
                  <p:embed/>
                </p:oleObj>
              </mc:Choice>
              <mc:Fallback>
                <p:oleObj name="Worksheet" r:id="rId3" imgW="1466710" imgH="1152389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7375" y="7356150"/>
                        <a:ext cx="2277374" cy="1789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8066986" y="7356149"/>
          <a:ext cx="2277374" cy="178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name="Worksheet" r:id="rId5" imgW="1466710" imgH="1152389" progId="Excel.Sheet.12">
                  <p:embed/>
                </p:oleObj>
              </mc:Choice>
              <mc:Fallback>
                <p:oleObj name="Worksheet" r:id="rId5" imgW="1466710" imgH="1152389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66986" y="7356149"/>
                        <a:ext cx="2277374" cy="1789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976079" y="7356148"/>
          <a:ext cx="2277374" cy="178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Worksheet" r:id="rId7" imgW="1466710" imgH="1152389" progId="Excel.Sheet.12">
                  <p:embed/>
                </p:oleObj>
              </mc:Choice>
              <mc:Fallback>
                <p:oleObj name="Worksheet" r:id="rId7" imgW="1466710" imgH="1152389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976079" y="7356148"/>
                        <a:ext cx="2277374" cy="1789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9885172" y="7356147"/>
          <a:ext cx="2277374" cy="178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Worksheet" r:id="rId9" imgW="1466710" imgH="1152389" progId="Excel.Sheet.12">
                  <p:embed/>
                </p:oleObj>
              </mc:Choice>
              <mc:Fallback>
                <p:oleObj name="Worksheet" r:id="rId9" imgW="1466710" imgH="1152389" progId="Excel.Sheet.12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885172" y="7356147"/>
                        <a:ext cx="2277374" cy="1789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own Arrow 12"/>
          <p:cNvSpPr/>
          <p:nvPr/>
        </p:nvSpPr>
        <p:spPr>
          <a:xfrm>
            <a:off x="11868208" y="4694931"/>
            <a:ext cx="605137" cy="1759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11969241" y="-1923503"/>
            <a:ext cx="380667" cy="17728569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88" y="0"/>
            <a:ext cx="6685771" cy="5014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9" y="9370549"/>
            <a:ext cx="5611626" cy="4208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60" y="9370549"/>
            <a:ext cx="5611626" cy="4208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952" y="9370549"/>
            <a:ext cx="5611627" cy="4208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045" y="9370543"/>
            <a:ext cx="5611626" cy="42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5174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2371196" y="881238"/>
          <a:ext cx="1963525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543">
                  <a:extLst>
                    <a:ext uri="{9D8B030D-6E8A-4147-A177-3AD203B41FA5}">
                      <a16:colId xmlns:a16="http://schemas.microsoft.com/office/drawing/2014/main" val="3851961019"/>
                    </a:ext>
                  </a:extLst>
                </a:gridCol>
                <a:gridCol w="3272543">
                  <a:extLst>
                    <a:ext uri="{9D8B030D-6E8A-4147-A177-3AD203B41FA5}">
                      <a16:colId xmlns:a16="http://schemas.microsoft.com/office/drawing/2014/main" val="380582648"/>
                    </a:ext>
                  </a:extLst>
                </a:gridCol>
                <a:gridCol w="3272543">
                  <a:extLst>
                    <a:ext uri="{9D8B030D-6E8A-4147-A177-3AD203B41FA5}">
                      <a16:colId xmlns:a16="http://schemas.microsoft.com/office/drawing/2014/main" val="555882161"/>
                    </a:ext>
                  </a:extLst>
                </a:gridCol>
                <a:gridCol w="3272543">
                  <a:extLst>
                    <a:ext uri="{9D8B030D-6E8A-4147-A177-3AD203B41FA5}">
                      <a16:colId xmlns:a16="http://schemas.microsoft.com/office/drawing/2014/main" val="2628302001"/>
                    </a:ext>
                  </a:extLst>
                </a:gridCol>
                <a:gridCol w="3272543">
                  <a:extLst>
                    <a:ext uri="{9D8B030D-6E8A-4147-A177-3AD203B41FA5}">
                      <a16:colId xmlns:a16="http://schemas.microsoft.com/office/drawing/2014/main" val="1543583584"/>
                    </a:ext>
                  </a:extLst>
                </a:gridCol>
                <a:gridCol w="3272543">
                  <a:extLst>
                    <a:ext uri="{9D8B030D-6E8A-4147-A177-3AD203B41FA5}">
                      <a16:colId xmlns:a16="http://schemas.microsoft.com/office/drawing/2014/main" val="1483004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altLang="zh-TW" sz="3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Serial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2 cores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4 cores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6 cores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err="1" smtClean="0"/>
                        <a:t>Cuda</a:t>
                      </a:r>
                      <a:endParaRPr lang="zh-TW" altLang="en-US" sz="3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8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Test1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68.732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38.477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21.672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15.99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1.177 sec</a:t>
                      </a:r>
                      <a:endParaRPr lang="zh-TW" altLang="en-US" sz="3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03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Test2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125.49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73.195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42.334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31.635</a:t>
                      </a:r>
                      <a:r>
                        <a:rPr lang="en-US" altLang="zh-TW" sz="3800" baseline="0" dirty="0" smtClean="0"/>
                        <a:t>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1.992 sec</a:t>
                      </a:r>
                      <a:endParaRPr lang="zh-TW" altLang="en-US" sz="3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407375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914" y="3381628"/>
            <a:ext cx="19073822" cy="99533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373" y="3223251"/>
            <a:ext cx="6184698" cy="1624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1373" y="5006422"/>
            <a:ext cx="6184698" cy="16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47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390" y="2016192"/>
            <a:ext cx="17758870" cy="1067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9268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062940" y="881238"/>
          <a:ext cx="1625176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628">
                  <a:extLst>
                    <a:ext uri="{9D8B030D-6E8A-4147-A177-3AD203B41FA5}">
                      <a16:colId xmlns:a16="http://schemas.microsoft.com/office/drawing/2014/main" val="2631836174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380582648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555882161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2628302001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1543583584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187775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altLang="zh-TW" sz="3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Serial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2 cores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4 cores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6 cores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err="1" smtClean="0"/>
                        <a:t>Cuda</a:t>
                      </a:r>
                      <a:endParaRPr lang="zh-TW" altLang="en-US" sz="3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8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Test1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1.0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1.786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3.171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4.298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58.396</a:t>
                      </a:r>
                      <a:endParaRPr lang="zh-TW" altLang="en-US" sz="3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03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Test2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1.0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1.714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2.964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3.967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62.997</a:t>
                      </a:r>
                      <a:endParaRPr lang="zh-TW" altLang="en-US" sz="3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88599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89" y="3290207"/>
            <a:ext cx="16905070" cy="98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667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2042910" y="545992"/>
          <a:ext cx="2029183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982">
                  <a:extLst>
                    <a:ext uri="{9D8B030D-6E8A-4147-A177-3AD203B41FA5}">
                      <a16:colId xmlns:a16="http://schemas.microsoft.com/office/drawing/2014/main" val="1695769054"/>
                    </a:ext>
                  </a:extLst>
                </a:gridCol>
                <a:gridCol w="4462462">
                  <a:extLst>
                    <a:ext uri="{9D8B030D-6E8A-4147-A177-3AD203B41FA5}">
                      <a16:colId xmlns:a16="http://schemas.microsoft.com/office/drawing/2014/main" val="380582648"/>
                    </a:ext>
                  </a:extLst>
                </a:gridCol>
                <a:gridCol w="4462462">
                  <a:extLst>
                    <a:ext uri="{9D8B030D-6E8A-4147-A177-3AD203B41FA5}">
                      <a16:colId xmlns:a16="http://schemas.microsoft.com/office/drawing/2014/main" val="555882161"/>
                    </a:ext>
                  </a:extLst>
                </a:gridCol>
                <a:gridCol w="4462462">
                  <a:extLst>
                    <a:ext uri="{9D8B030D-6E8A-4147-A177-3AD203B41FA5}">
                      <a16:colId xmlns:a16="http://schemas.microsoft.com/office/drawing/2014/main" val="2628302001"/>
                    </a:ext>
                  </a:extLst>
                </a:gridCol>
                <a:gridCol w="4462462">
                  <a:extLst>
                    <a:ext uri="{9D8B030D-6E8A-4147-A177-3AD203B41FA5}">
                      <a16:colId xmlns:a16="http://schemas.microsoft.com/office/drawing/2014/main" val="1543583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altLang="zh-TW" sz="3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global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constant</a:t>
                      </a:r>
                      <a:endParaRPr lang="zh-TW" altLang="en-US" sz="3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share</a:t>
                      </a:r>
                      <a:endParaRPr lang="zh-TW" altLang="en-US" sz="3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share + constant</a:t>
                      </a:r>
                      <a:endParaRPr lang="zh-TW" altLang="en-US" sz="3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8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16x32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90.292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91.955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96.08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90.973 sec</a:t>
                      </a:r>
                      <a:endParaRPr lang="zh-TW" altLang="en-US" sz="3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0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32x32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96.18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91.9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96.693 sec</a:t>
                      </a:r>
                      <a:endParaRPr lang="zh-TW" alt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800" dirty="0" smtClean="0"/>
                        <a:t>90.894 sec</a:t>
                      </a:r>
                      <a:endParaRPr lang="zh-TW" altLang="en-US" sz="3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038952"/>
                  </a:ext>
                </a:extLst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34" y="3117938"/>
            <a:ext cx="16439781" cy="102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292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15" y="1909182"/>
            <a:ext cx="19395181" cy="1119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149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52137" y="4351747"/>
            <a:ext cx="1283247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5000" b="1" spc="6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Conclusion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99658" y="6974920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77142" y="4477832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-525459" y="4477832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-858390" y="4477832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137965" y="4507271"/>
            <a:ext cx="182453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6</a:t>
            </a:r>
            <a:endParaRPr lang="en-US" sz="230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768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3997550" y="9210253"/>
            <a:ext cx="751672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Speedup increase as filter size and image size increase when using CUDA without 100% utilization</a:t>
            </a:r>
            <a:endParaRPr lang="en-US" sz="30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997549" y="8565461"/>
            <a:ext cx="2887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Filter Size</a:t>
            </a:r>
            <a:endParaRPr lang="en-US" sz="4000" spc="3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3613" y="9227296"/>
            <a:ext cx="73443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Small filter size could not clearly represent improvement made using shared memory (20% GPU utilization only)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3612" y="8582505"/>
            <a:ext cx="4860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Current Condition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997549" y="4389074"/>
            <a:ext cx="7516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The importance of managing memory location for data calculated using CUDA</a:t>
            </a:r>
            <a:endParaRPr lang="en-US" sz="30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997549" y="3744282"/>
            <a:ext cx="4029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CUDA Memory</a:t>
            </a:r>
            <a:endParaRPr lang="en-US" sz="4000" spc="3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91498" y="4406118"/>
            <a:ext cx="73864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OpenMP</a:t>
            </a:r>
            <a:r>
              <a:rPr lang="en-US" sz="30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produces good enough result with minimal effort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33612" y="3761326"/>
            <a:ext cx="2440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OpenMP</a:t>
            </a:r>
            <a:endParaRPr lang="en-US" sz="4000" spc="3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4" name="Shape 2579"/>
          <p:cNvSpPr/>
          <p:nvPr/>
        </p:nvSpPr>
        <p:spPr>
          <a:xfrm>
            <a:off x="2178247" y="4157418"/>
            <a:ext cx="1075888" cy="107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2178247" y="9227297"/>
            <a:ext cx="1075888" cy="107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12505014" y="3993703"/>
            <a:ext cx="880274" cy="107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12505014" y="9000375"/>
            <a:ext cx="1075888" cy="107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36283" y="1241274"/>
            <a:ext cx="65405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 smtClean="0">
                <a:latin typeface="Nunito Light" charset="0"/>
                <a:ea typeface="Nunito Light" charset="0"/>
                <a:cs typeface="Nunito Light" charset="0"/>
              </a:rPr>
              <a:t>Conclusion</a:t>
            </a:r>
            <a:endParaRPr lang="en-US" sz="8000" b="1" spc="600" dirty="0">
              <a:latin typeface="Nunito Light" charset="0"/>
              <a:ea typeface="Nunito Light" charset="0"/>
              <a:cs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91492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353220" y="4964003"/>
            <a:ext cx="9671238" cy="3075522"/>
          </a:xfrm>
          <a:prstGeom prst="rect">
            <a:avLst/>
          </a:prstGeom>
          <a:noFill/>
        </p:spPr>
        <p:txBody>
          <a:bodyPr wrap="none" tIns="1097280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9600" b="1" spc="3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Thanks!</a:t>
            </a:r>
            <a:endParaRPr lang="en-US" sz="19600" b="1" spc="3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81815" y="7654804"/>
            <a:ext cx="4658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300" dirty="0" smtClean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Any questions?</a:t>
            </a:r>
            <a:endParaRPr lang="en-US" sz="4400" spc="300" dirty="0">
              <a:solidFill>
                <a:schemeClr val="accent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8" name="Freeform 4"/>
          <p:cNvSpPr>
            <a:spLocks noChangeArrowheads="1"/>
          </p:cNvSpPr>
          <p:nvPr/>
        </p:nvSpPr>
        <p:spPr bwMode="auto">
          <a:xfrm>
            <a:off x="11085395" y="2081928"/>
            <a:ext cx="2251464" cy="2440210"/>
          </a:xfrm>
          <a:custGeom>
            <a:avLst/>
            <a:gdLst>
              <a:gd name="T0" fmla="*/ 5710 w 5893"/>
              <a:gd name="T1" fmla="*/ 3569 h 6385"/>
              <a:gd name="T2" fmla="*/ 5607 w 5893"/>
              <a:gd name="T3" fmla="*/ 2260 h 6385"/>
              <a:gd name="T4" fmla="*/ 4234 w 5893"/>
              <a:gd name="T5" fmla="*/ 1967 h 6385"/>
              <a:gd name="T6" fmla="*/ 4290 w 5893"/>
              <a:gd name="T7" fmla="*/ 515 h 6385"/>
              <a:gd name="T8" fmla="*/ 3315 w 5893"/>
              <a:gd name="T9" fmla="*/ 0 h 6385"/>
              <a:gd name="T10" fmla="*/ 2736 w 5893"/>
              <a:gd name="T11" fmla="*/ 555 h 6385"/>
              <a:gd name="T12" fmla="*/ 2482 w 5893"/>
              <a:gd name="T13" fmla="*/ 1372 h 6385"/>
              <a:gd name="T14" fmla="*/ 1546 w 5893"/>
              <a:gd name="T15" fmla="*/ 2458 h 6385"/>
              <a:gd name="T16" fmla="*/ 142 w 5893"/>
              <a:gd name="T17" fmla="*/ 2601 h 6385"/>
              <a:gd name="T18" fmla="*/ 0 w 5893"/>
              <a:gd name="T19" fmla="*/ 5401 h 6385"/>
              <a:gd name="T20" fmla="*/ 491 w 5893"/>
              <a:gd name="T21" fmla="*/ 5892 h 6385"/>
              <a:gd name="T22" fmla="*/ 2125 w 5893"/>
              <a:gd name="T23" fmla="*/ 6051 h 6385"/>
              <a:gd name="T24" fmla="*/ 3687 w 5893"/>
              <a:gd name="T25" fmla="*/ 6384 h 6385"/>
              <a:gd name="T26" fmla="*/ 5051 w 5893"/>
              <a:gd name="T27" fmla="*/ 6075 h 6385"/>
              <a:gd name="T28" fmla="*/ 5607 w 5893"/>
              <a:gd name="T29" fmla="*/ 4552 h 6385"/>
              <a:gd name="T30" fmla="*/ 5742 w 5893"/>
              <a:gd name="T31" fmla="*/ 3830 h 6385"/>
              <a:gd name="T32" fmla="*/ 912 w 5893"/>
              <a:gd name="T33" fmla="*/ 5329 h 6385"/>
              <a:gd name="T34" fmla="*/ 737 w 5893"/>
              <a:gd name="T35" fmla="*/ 5401 h 6385"/>
              <a:gd name="T36" fmla="*/ 491 w 5893"/>
              <a:gd name="T37" fmla="*/ 5155 h 6385"/>
              <a:gd name="T38" fmla="*/ 737 w 5893"/>
              <a:gd name="T39" fmla="*/ 4909 h 6385"/>
              <a:gd name="T40" fmla="*/ 983 w 5893"/>
              <a:gd name="T41" fmla="*/ 5155 h 6385"/>
              <a:gd name="T42" fmla="*/ 5321 w 5893"/>
              <a:gd name="T43" fmla="*/ 3260 h 6385"/>
              <a:gd name="T44" fmla="*/ 5115 w 5893"/>
              <a:gd name="T45" fmla="*/ 3442 h 6385"/>
              <a:gd name="T46" fmla="*/ 5250 w 5893"/>
              <a:gd name="T47" fmla="*/ 3830 h 6385"/>
              <a:gd name="T48" fmla="*/ 5115 w 5893"/>
              <a:gd name="T49" fmla="*/ 4552 h 6385"/>
              <a:gd name="T50" fmla="*/ 4869 w 5893"/>
              <a:gd name="T51" fmla="*/ 5036 h 6385"/>
              <a:gd name="T52" fmla="*/ 4148 w 5893"/>
              <a:gd name="T53" fmla="*/ 5892 h 6385"/>
              <a:gd name="T54" fmla="*/ 2371 w 5893"/>
              <a:gd name="T55" fmla="*/ 5615 h 6385"/>
              <a:gd name="T56" fmla="*/ 2125 w 5893"/>
              <a:gd name="T57" fmla="*/ 5528 h 6385"/>
              <a:gd name="T58" fmla="*/ 1848 w 5893"/>
              <a:gd name="T59" fmla="*/ 5440 h 6385"/>
              <a:gd name="T60" fmla="*/ 1594 w 5893"/>
              <a:gd name="T61" fmla="*/ 5401 h 6385"/>
              <a:gd name="T62" fmla="*/ 1475 w 5893"/>
              <a:gd name="T63" fmla="*/ 2950 h 6385"/>
              <a:gd name="T64" fmla="*/ 1737 w 5893"/>
              <a:gd name="T65" fmla="*/ 2911 h 6385"/>
              <a:gd name="T66" fmla="*/ 2038 w 5893"/>
              <a:gd name="T67" fmla="*/ 2673 h 6385"/>
              <a:gd name="T68" fmla="*/ 2323 w 5893"/>
              <a:gd name="T69" fmla="*/ 2340 h 6385"/>
              <a:gd name="T70" fmla="*/ 2530 w 5893"/>
              <a:gd name="T71" fmla="*/ 2070 h 6385"/>
              <a:gd name="T72" fmla="*/ 3053 w 5893"/>
              <a:gd name="T73" fmla="*/ 1301 h 6385"/>
              <a:gd name="T74" fmla="*/ 3315 w 5893"/>
              <a:gd name="T75" fmla="*/ 492 h 6385"/>
              <a:gd name="T76" fmla="*/ 3933 w 5893"/>
              <a:gd name="T77" fmla="*/ 1229 h 6385"/>
              <a:gd name="T78" fmla="*/ 3561 w 5893"/>
              <a:gd name="T79" fmla="*/ 2458 h 6385"/>
              <a:gd name="T80" fmla="*/ 5250 w 5893"/>
              <a:gd name="T81" fmla="*/ 2601 h 6385"/>
              <a:gd name="T82" fmla="*/ 5321 w 5893"/>
              <a:gd name="T83" fmla="*/ 3260 h 6385"/>
              <a:gd name="T84" fmla="*/ 5321 w 5893"/>
              <a:gd name="T85" fmla="*/ 3260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93" h="6385">
                <a:moveTo>
                  <a:pt x="5710" y="3569"/>
                </a:moveTo>
                <a:lnTo>
                  <a:pt x="5710" y="3569"/>
                </a:lnTo>
                <a:cubicBezTo>
                  <a:pt x="5829" y="3378"/>
                  <a:pt x="5892" y="3172"/>
                  <a:pt x="5892" y="2942"/>
                </a:cubicBezTo>
                <a:cubicBezTo>
                  <a:pt x="5892" y="2680"/>
                  <a:pt x="5797" y="2450"/>
                  <a:pt x="5607" y="2260"/>
                </a:cubicBezTo>
                <a:cubicBezTo>
                  <a:pt x="5408" y="2062"/>
                  <a:pt x="5178" y="1967"/>
                  <a:pt x="4909" y="1967"/>
                </a:cubicBezTo>
                <a:cubicBezTo>
                  <a:pt x="4234" y="1967"/>
                  <a:pt x="4234" y="1967"/>
                  <a:pt x="4234" y="1967"/>
                </a:cubicBezTo>
                <a:cubicBezTo>
                  <a:pt x="4361" y="1713"/>
                  <a:pt x="4425" y="1467"/>
                  <a:pt x="4425" y="1229"/>
                </a:cubicBezTo>
                <a:cubicBezTo>
                  <a:pt x="4425" y="928"/>
                  <a:pt x="4377" y="690"/>
                  <a:pt x="4290" y="515"/>
                </a:cubicBezTo>
                <a:cubicBezTo>
                  <a:pt x="4195" y="341"/>
                  <a:pt x="4068" y="206"/>
                  <a:pt x="3894" y="127"/>
                </a:cubicBezTo>
                <a:cubicBezTo>
                  <a:pt x="3727" y="40"/>
                  <a:pt x="3529" y="0"/>
                  <a:pt x="3315" y="0"/>
                </a:cubicBezTo>
                <a:cubicBezTo>
                  <a:pt x="3188" y="0"/>
                  <a:pt x="3069" y="48"/>
                  <a:pt x="2974" y="143"/>
                </a:cubicBezTo>
                <a:cubicBezTo>
                  <a:pt x="2863" y="254"/>
                  <a:pt x="2783" y="389"/>
                  <a:pt x="2736" y="555"/>
                </a:cubicBezTo>
                <a:cubicBezTo>
                  <a:pt x="2688" y="730"/>
                  <a:pt x="2648" y="888"/>
                  <a:pt x="2617" y="1039"/>
                </a:cubicBezTo>
                <a:cubicBezTo>
                  <a:pt x="2585" y="1198"/>
                  <a:pt x="2538" y="1309"/>
                  <a:pt x="2482" y="1372"/>
                </a:cubicBezTo>
                <a:cubicBezTo>
                  <a:pt x="2355" y="1507"/>
                  <a:pt x="2220" y="1673"/>
                  <a:pt x="2070" y="1864"/>
                </a:cubicBezTo>
                <a:cubicBezTo>
                  <a:pt x="1808" y="2197"/>
                  <a:pt x="1633" y="2395"/>
                  <a:pt x="1546" y="2458"/>
                </a:cubicBezTo>
                <a:cubicBezTo>
                  <a:pt x="491" y="2458"/>
                  <a:pt x="491" y="2458"/>
                  <a:pt x="491" y="2458"/>
                </a:cubicBezTo>
                <a:cubicBezTo>
                  <a:pt x="357" y="2458"/>
                  <a:pt x="238" y="2506"/>
                  <a:pt x="142" y="2601"/>
                </a:cubicBezTo>
                <a:cubicBezTo>
                  <a:pt x="47" y="2696"/>
                  <a:pt x="0" y="2816"/>
                  <a:pt x="0" y="2950"/>
                </a:cubicBezTo>
                <a:cubicBezTo>
                  <a:pt x="0" y="5401"/>
                  <a:pt x="0" y="5401"/>
                  <a:pt x="0" y="5401"/>
                </a:cubicBezTo>
                <a:cubicBezTo>
                  <a:pt x="0" y="5535"/>
                  <a:pt x="47" y="5655"/>
                  <a:pt x="142" y="5750"/>
                </a:cubicBezTo>
                <a:cubicBezTo>
                  <a:pt x="238" y="5845"/>
                  <a:pt x="357" y="5892"/>
                  <a:pt x="491" y="5892"/>
                </a:cubicBezTo>
                <a:cubicBezTo>
                  <a:pt x="1594" y="5892"/>
                  <a:pt x="1594" y="5892"/>
                  <a:pt x="1594" y="5892"/>
                </a:cubicBezTo>
                <a:cubicBezTo>
                  <a:pt x="1657" y="5892"/>
                  <a:pt x="1832" y="5948"/>
                  <a:pt x="2125" y="6051"/>
                </a:cubicBezTo>
                <a:cubicBezTo>
                  <a:pt x="2442" y="6154"/>
                  <a:pt x="2720" y="6241"/>
                  <a:pt x="2958" y="6297"/>
                </a:cubicBezTo>
                <a:cubicBezTo>
                  <a:pt x="3196" y="6352"/>
                  <a:pt x="3442" y="6384"/>
                  <a:pt x="3687" y="6384"/>
                </a:cubicBezTo>
                <a:cubicBezTo>
                  <a:pt x="4179" y="6384"/>
                  <a:pt x="4179" y="6384"/>
                  <a:pt x="4179" y="6384"/>
                </a:cubicBezTo>
                <a:cubicBezTo>
                  <a:pt x="4536" y="6384"/>
                  <a:pt x="4829" y="6281"/>
                  <a:pt x="5051" y="6075"/>
                </a:cubicBezTo>
                <a:cubicBezTo>
                  <a:pt x="5273" y="5869"/>
                  <a:pt x="5377" y="5591"/>
                  <a:pt x="5377" y="5234"/>
                </a:cubicBezTo>
                <a:cubicBezTo>
                  <a:pt x="5527" y="5036"/>
                  <a:pt x="5607" y="4806"/>
                  <a:pt x="5607" y="4552"/>
                </a:cubicBezTo>
                <a:cubicBezTo>
                  <a:pt x="5607" y="4497"/>
                  <a:pt x="5599" y="4441"/>
                  <a:pt x="5599" y="4385"/>
                </a:cubicBezTo>
                <a:cubicBezTo>
                  <a:pt x="5694" y="4211"/>
                  <a:pt x="5742" y="4029"/>
                  <a:pt x="5742" y="3830"/>
                </a:cubicBezTo>
                <a:cubicBezTo>
                  <a:pt x="5742" y="3743"/>
                  <a:pt x="5726" y="3656"/>
                  <a:pt x="5710" y="3569"/>
                </a:cubicBezTo>
                <a:close/>
                <a:moveTo>
                  <a:pt x="912" y="5329"/>
                </a:moveTo>
                <a:lnTo>
                  <a:pt x="912" y="5329"/>
                </a:lnTo>
                <a:cubicBezTo>
                  <a:pt x="864" y="5377"/>
                  <a:pt x="809" y="5401"/>
                  <a:pt x="737" y="5401"/>
                </a:cubicBezTo>
                <a:cubicBezTo>
                  <a:pt x="674" y="5401"/>
                  <a:pt x="610" y="5377"/>
                  <a:pt x="563" y="5329"/>
                </a:cubicBezTo>
                <a:cubicBezTo>
                  <a:pt x="515" y="5282"/>
                  <a:pt x="491" y="5226"/>
                  <a:pt x="491" y="5155"/>
                </a:cubicBezTo>
                <a:cubicBezTo>
                  <a:pt x="491" y="5091"/>
                  <a:pt x="515" y="5036"/>
                  <a:pt x="563" y="4988"/>
                </a:cubicBezTo>
                <a:cubicBezTo>
                  <a:pt x="610" y="4933"/>
                  <a:pt x="674" y="4909"/>
                  <a:pt x="737" y="4909"/>
                </a:cubicBezTo>
                <a:cubicBezTo>
                  <a:pt x="809" y="4909"/>
                  <a:pt x="864" y="4933"/>
                  <a:pt x="912" y="4988"/>
                </a:cubicBezTo>
                <a:cubicBezTo>
                  <a:pt x="959" y="5036"/>
                  <a:pt x="983" y="5091"/>
                  <a:pt x="983" y="5155"/>
                </a:cubicBezTo>
                <a:cubicBezTo>
                  <a:pt x="983" y="5226"/>
                  <a:pt x="959" y="5282"/>
                  <a:pt x="912" y="5329"/>
                </a:cubicBezTo>
                <a:close/>
                <a:moveTo>
                  <a:pt x="5321" y="3260"/>
                </a:moveTo>
                <a:lnTo>
                  <a:pt x="5321" y="3260"/>
                </a:lnTo>
                <a:cubicBezTo>
                  <a:pt x="5266" y="3378"/>
                  <a:pt x="5194" y="3434"/>
                  <a:pt x="5115" y="3442"/>
                </a:cubicBezTo>
                <a:cubicBezTo>
                  <a:pt x="5155" y="3482"/>
                  <a:pt x="5186" y="3545"/>
                  <a:pt x="5210" y="3624"/>
                </a:cubicBezTo>
                <a:cubicBezTo>
                  <a:pt x="5234" y="3695"/>
                  <a:pt x="5250" y="3767"/>
                  <a:pt x="5250" y="3830"/>
                </a:cubicBezTo>
                <a:cubicBezTo>
                  <a:pt x="5250" y="4013"/>
                  <a:pt x="5178" y="4163"/>
                  <a:pt x="5044" y="4290"/>
                </a:cubicBezTo>
                <a:cubicBezTo>
                  <a:pt x="5091" y="4370"/>
                  <a:pt x="5115" y="4457"/>
                  <a:pt x="5115" y="4552"/>
                </a:cubicBezTo>
                <a:cubicBezTo>
                  <a:pt x="5115" y="4647"/>
                  <a:pt x="5091" y="4743"/>
                  <a:pt x="5051" y="4838"/>
                </a:cubicBezTo>
                <a:cubicBezTo>
                  <a:pt x="5004" y="4933"/>
                  <a:pt x="4940" y="4996"/>
                  <a:pt x="4869" y="5036"/>
                </a:cubicBezTo>
                <a:cubicBezTo>
                  <a:pt x="4877" y="5115"/>
                  <a:pt x="4885" y="5186"/>
                  <a:pt x="4885" y="5250"/>
                </a:cubicBezTo>
                <a:cubicBezTo>
                  <a:pt x="4885" y="5678"/>
                  <a:pt x="4639" y="5892"/>
                  <a:pt x="4148" y="5892"/>
                </a:cubicBezTo>
                <a:cubicBezTo>
                  <a:pt x="3687" y="5892"/>
                  <a:pt x="3687" y="5892"/>
                  <a:pt x="3687" y="5892"/>
                </a:cubicBezTo>
                <a:cubicBezTo>
                  <a:pt x="3346" y="5892"/>
                  <a:pt x="2910" y="5797"/>
                  <a:pt x="2371" y="5615"/>
                </a:cubicBezTo>
                <a:cubicBezTo>
                  <a:pt x="2363" y="5607"/>
                  <a:pt x="2323" y="5599"/>
                  <a:pt x="2260" y="5575"/>
                </a:cubicBezTo>
                <a:cubicBezTo>
                  <a:pt x="2197" y="5551"/>
                  <a:pt x="2157" y="5535"/>
                  <a:pt x="2125" y="5528"/>
                </a:cubicBezTo>
                <a:cubicBezTo>
                  <a:pt x="2093" y="5512"/>
                  <a:pt x="2054" y="5504"/>
                  <a:pt x="1990" y="5480"/>
                </a:cubicBezTo>
                <a:cubicBezTo>
                  <a:pt x="1927" y="5464"/>
                  <a:pt x="1879" y="5448"/>
                  <a:pt x="1848" y="5440"/>
                </a:cubicBezTo>
                <a:cubicBezTo>
                  <a:pt x="1808" y="5432"/>
                  <a:pt x="1769" y="5424"/>
                  <a:pt x="1721" y="5417"/>
                </a:cubicBezTo>
                <a:cubicBezTo>
                  <a:pt x="1673" y="5408"/>
                  <a:pt x="1633" y="5401"/>
                  <a:pt x="1594" y="5401"/>
                </a:cubicBezTo>
                <a:cubicBezTo>
                  <a:pt x="1475" y="5401"/>
                  <a:pt x="1475" y="5401"/>
                  <a:pt x="1475" y="5401"/>
                </a:cubicBezTo>
                <a:cubicBezTo>
                  <a:pt x="1475" y="2950"/>
                  <a:pt x="1475" y="2950"/>
                  <a:pt x="1475" y="2950"/>
                </a:cubicBezTo>
                <a:cubicBezTo>
                  <a:pt x="1594" y="2950"/>
                  <a:pt x="1594" y="2950"/>
                  <a:pt x="1594" y="2950"/>
                </a:cubicBezTo>
                <a:cubicBezTo>
                  <a:pt x="1642" y="2950"/>
                  <a:pt x="1681" y="2934"/>
                  <a:pt x="1737" y="2911"/>
                </a:cubicBezTo>
                <a:cubicBezTo>
                  <a:pt x="1784" y="2887"/>
                  <a:pt x="1832" y="2855"/>
                  <a:pt x="1887" y="2807"/>
                </a:cubicBezTo>
                <a:cubicBezTo>
                  <a:pt x="1943" y="2760"/>
                  <a:pt x="1990" y="2720"/>
                  <a:pt x="2038" y="2673"/>
                </a:cubicBezTo>
                <a:cubicBezTo>
                  <a:pt x="2077" y="2625"/>
                  <a:pt x="2133" y="2569"/>
                  <a:pt x="2189" y="2506"/>
                </a:cubicBezTo>
                <a:cubicBezTo>
                  <a:pt x="2244" y="2435"/>
                  <a:pt x="2292" y="2379"/>
                  <a:pt x="2323" y="2340"/>
                </a:cubicBezTo>
                <a:cubicBezTo>
                  <a:pt x="2355" y="2300"/>
                  <a:pt x="2395" y="2244"/>
                  <a:pt x="2442" y="2181"/>
                </a:cubicBezTo>
                <a:cubicBezTo>
                  <a:pt x="2490" y="2118"/>
                  <a:pt x="2522" y="2086"/>
                  <a:pt x="2530" y="2070"/>
                </a:cubicBezTo>
                <a:cubicBezTo>
                  <a:pt x="2672" y="1895"/>
                  <a:pt x="2767" y="1777"/>
                  <a:pt x="2823" y="1721"/>
                </a:cubicBezTo>
                <a:cubicBezTo>
                  <a:pt x="2926" y="1610"/>
                  <a:pt x="3005" y="1467"/>
                  <a:pt x="3053" y="1301"/>
                </a:cubicBezTo>
                <a:cubicBezTo>
                  <a:pt x="3101" y="1126"/>
                  <a:pt x="3140" y="967"/>
                  <a:pt x="3172" y="817"/>
                </a:cubicBezTo>
                <a:cubicBezTo>
                  <a:pt x="3204" y="666"/>
                  <a:pt x="3251" y="555"/>
                  <a:pt x="3315" y="492"/>
                </a:cubicBezTo>
                <a:cubicBezTo>
                  <a:pt x="3561" y="492"/>
                  <a:pt x="3727" y="555"/>
                  <a:pt x="3806" y="674"/>
                </a:cubicBezTo>
                <a:cubicBezTo>
                  <a:pt x="3886" y="793"/>
                  <a:pt x="3933" y="976"/>
                  <a:pt x="3933" y="1229"/>
                </a:cubicBezTo>
                <a:cubicBezTo>
                  <a:pt x="3933" y="1380"/>
                  <a:pt x="3870" y="1586"/>
                  <a:pt x="3743" y="1848"/>
                </a:cubicBezTo>
                <a:cubicBezTo>
                  <a:pt x="3624" y="2101"/>
                  <a:pt x="3561" y="2308"/>
                  <a:pt x="3561" y="2458"/>
                </a:cubicBezTo>
                <a:cubicBezTo>
                  <a:pt x="4909" y="2458"/>
                  <a:pt x="4909" y="2458"/>
                  <a:pt x="4909" y="2458"/>
                </a:cubicBezTo>
                <a:cubicBezTo>
                  <a:pt x="5044" y="2458"/>
                  <a:pt x="5155" y="2506"/>
                  <a:pt x="5250" y="2601"/>
                </a:cubicBezTo>
                <a:cubicBezTo>
                  <a:pt x="5353" y="2704"/>
                  <a:pt x="5400" y="2816"/>
                  <a:pt x="5400" y="2950"/>
                </a:cubicBezTo>
                <a:cubicBezTo>
                  <a:pt x="5400" y="3038"/>
                  <a:pt x="5377" y="3140"/>
                  <a:pt x="5321" y="3260"/>
                </a:cubicBezTo>
                <a:close/>
                <a:moveTo>
                  <a:pt x="5321" y="3260"/>
                </a:moveTo>
                <a:lnTo>
                  <a:pt x="5321" y="3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94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52136" y="4351747"/>
            <a:ext cx="12325810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5000" b="1" spc="6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Introduction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99658" y="6974920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77142" y="4477832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-525459" y="4477832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-858390" y="4477832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137965" y="4507271"/>
            <a:ext cx="189507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1</a:t>
            </a:r>
            <a:endParaRPr lang="en-US" sz="230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25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-images-1.medium.com/max/1200/1*CO0yrGvAE7jw6JfGqCMRP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54" y="2328560"/>
            <a:ext cx="13667848" cy="59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51606" y="1241274"/>
            <a:ext cx="115098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 smtClean="0">
                <a:latin typeface="Nunito Light" charset="0"/>
                <a:ea typeface="Nunito Light" charset="0"/>
                <a:cs typeface="Nunito Light" charset="0"/>
              </a:rPr>
              <a:t>Convolutional Layer</a:t>
            </a:r>
            <a:endParaRPr lang="en-US" sz="8000" b="1" spc="6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pic>
        <p:nvPicPr>
          <p:cNvPr id="2054" name="Picture 6" descr="https://images2018.cnblogs.com/blog/1155267/201805/1155267-20180514031909220-14777976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977" y="8093415"/>
            <a:ext cx="11229211" cy="528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61532" y="11960718"/>
            <a:ext cx="6727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Figure1. Computing 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1443633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613374" y="3665561"/>
            <a:ext cx="81298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pc="3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Convolutional Layer</a:t>
            </a:r>
            <a:endParaRPr lang="en-US" sz="9600" spc="3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73817" y="5008309"/>
            <a:ext cx="11142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As a result, the network learns filters that activate when it detects some specific type of feature at some spatial position in the input</a:t>
            </a:r>
            <a:endParaRPr lang="en-US" dirty="0" smtClean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0" name="Shape 2540"/>
          <p:cNvSpPr/>
          <p:nvPr/>
        </p:nvSpPr>
        <p:spPr>
          <a:xfrm>
            <a:off x="1702838" y="503831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58544" y="2526096"/>
            <a:ext cx="11704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The layer's parameters consist of a set of learnable filters (or kernels), which have a small receptive field</a:t>
            </a:r>
            <a:endParaRPr lang="en-US" dirty="0" smtClean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702838" y="255610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02628" y="3776931"/>
            <a:ext cx="1134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During the forward pass, </a:t>
            </a:r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we compute 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the dot product between the entries of the filter and the </a:t>
            </a:r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input</a:t>
            </a:r>
          </a:p>
        </p:txBody>
      </p:sp>
      <p:sp>
        <p:nvSpPr>
          <p:cNvPr id="24" name="Shape 2540"/>
          <p:cNvSpPr/>
          <p:nvPr/>
        </p:nvSpPr>
        <p:spPr>
          <a:xfrm>
            <a:off x="1702838" y="380694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12" name="Picture 2" descr="https://upload.wikimedia.org/wikipedia/commons/6/68/Conv_lay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334" y="7641419"/>
            <a:ext cx="7554841" cy="50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17566" y="12750273"/>
            <a:ext cx="672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Figure2. 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1228223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52137" y="4351747"/>
            <a:ext cx="12296584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5000" b="1" spc="6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Related Works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99658" y="6974920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77142" y="4477832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-525459" y="4477832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-858390" y="4477832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137965" y="4507271"/>
            <a:ext cx="182453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2</a:t>
            </a:r>
            <a:endParaRPr lang="en-US" sz="230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679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540"/>
          <p:cNvSpPr/>
          <p:nvPr/>
        </p:nvSpPr>
        <p:spPr>
          <a:xfrm>
            <a:off x="1702838" y="255610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8544" y="2526096"/>
            <a:ext cx="11704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Parallelizing Convolutional Neural Network Training </a:t>
            </a:r>
            <a:br>
              <a:rPr lang="en-US" dirty="0" smtClean="0"/>
            </a:br>
            <a:r>
              <a:rPr lang="en-US" dirty="0" smtClean="0"/>
              <a:t>(http://bcliu.github.io/parallel-cnn/)</a:t>
            </a:r>
            <a:endParaRPr lang="en-US" dirty="0" smtClean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" name="Shape 2540"/>
          <p:cNvSpPr/>
          <p:nvPr/>
        </p:nvSpPr>
        <p:spPr>
          <a:xfrm>
            <a:off x="1702838" y="380800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8544" y="3777997"/>
            <a:ext cx="11704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Parallel </a:t>
            </a:r>
            <a:r>
              <a:rPr lang="en-US" dirty="0"/>
              <a:t>Deep Convolutional Neural Network Training by Exploiting the Overlapping of Computation and </a:t>
            </a:r>
            <a:r>
              <a:rPr lang="en-US" dirty="0" smtClean="0"/>
              <a:t>Communication – </a:t>
            </a:r>
            <a:r>
              <a:rPr lang="en-US" dirty="0" err="1" smtClean="0"/>
              <a:t>HiPC</a:t>
            </a:r>
            <a:r>
              <a:rPr lang="en-US" dirty="0" smtClean="0"/>
              <a:t> 2017</a:t>
            </a:r>
            <a:endParaRPr lang="en-US" dirty="0" smtClean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6" name="Shape 2540"/>
          <p:cNvSpPr/>
          <p:nvPr/>
        </p:nvSpPr>
        <p:spPr>
          <a:xfrm>
            <a:off x="1702838" y="561390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8544" y="5583895"/>
            <a:ext cx="11704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 Shaping for Convolutional Neural Networks – ICLR 2017</a:t>
            </a:r>
            <a:endParaRPr lang="en-US" dirty="0" smtClean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0" name="Shape 2540"/>
          <p:cNvSpPr/>
          <p:nvPr/>
        </p:nvSpPr>
        <p:spPr>
          <a:xfrm>
            <a:off x="1702838" y="680067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8544" y="6770668"/>
            <a:ext cx="11704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Residual Learning for Image Recognition - CVPR 2015</a:t>
            </a:r>
            <a:endParaRPr lang="en-US" dirty="0" smtClean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2" name="Shape 2540"/>
          <p:cNvSpPr/>
          <p:nvPr/>
        </p:nvSpPr>
        <p:spPr>
          <a:xfrm>
            <a:off x="1702838" y="804890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8544" y="8018897"/>
            <a:ext cx="1170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Deep Networks Like to See - CVPR 2018</a:t>
            </a:r>
            <a:endParaRPr lang="en-US" dirty="0" smtClean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13374" y="3665561"/>
            <a:ext cx="8129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pc="3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Reference</a:t>
            </a:r>
            <a:endParaRPr lang="en-US" sz="9600" spc="3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553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52137" y="4351747"/>
            <a:ext cx="12296584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5000" b="1" spc="6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Method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99658" y="6974920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77142" y="4477832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-525459" y="4477832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-858390" y="4477832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137965" y="4507271"/>
            <a:ext cx="182453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3</a:t>
            </a:r>
            <a:endParaRPr lang="en-US" sz="230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9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9"/>
          <p:cNvSpPr>
            <a:spLocks noChangeArrowheads="1"/>
          </p:cNvSpPr>
          <p:nvPr/>
        </p:nvSpPr>
        <p:spPr bwMode="auto">
          <a:xfrm>
            <a:off x="6819973" y="6446644"/>
            <a:ext cx="1269504" cy="1018776"/>
          </a:xfrm>
          <a:custGeom>
            <a:avLst/>
            <a:gdLst>
              <a:gd name="T0" fmla="*/ 1764 w 1765"/>
              <a:gd name="T1" fmla="*/ 1054 h 1417"/>
              <a:gd name="T2" fmla="*/ 255 w 1765"/>
              <a:gd name="T3" fmla="*/ 0 h 1417"/>
              <a:gd name="T4" fmla="*/ 255 w 1765"/>
              <a:gd name="T5" fmla="*/ 0 h 1417"/>
              <a:gd name="T6" fmla="*/ 0 w 1765"/>
              <a:gd name="T7" fmla="*/ 365 h 1417"/>
              <a:gd name="T8" fmla="*/ 1513 w 1765"/>
              <a:gd name="T9" fmla="*/ 1416 h 1417"/>
              <a:gd name="T10" fmla="*/ 1513 w 1765"/>
              <a:gd name="T11" fmla="*/ 1416 h 1417"/>
              <a:gd name="T12" fmla="*/ 1764 w 1765"/>
              <a:gd name="T13" fmla="*/ 1054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5" h="1417">
                <a:moveTo>
                  <a:pt x="1764" y="1054"/>
                </a:moveTo>
                <a:lnTo>
                  <a:pt x="255" y="0"/>
                </a:lnTo>
                <a:lnTo>
                  <a:pt x="255" y="0"/>
                </a:lnTo>
                <a:cubicBezTo>
                  <a:pt x="186" y="132"/>
                  <a:pt x="100" y="258"/>
                  <a:pt x="0" y="365"/>
                </a:cubicBezTo>
                <a:lnTo>
                  <a:pt x="1513" y="1416"/>
                </a:lnTo>
                <a:lnTo>
                  <a:pt x="1513" y="1416"/>
                </a:lnTo>
                <a:cubicBezTo>
                  <a:pt x="1585" y="1287"/>
                  <a:pt x="1671" y="1165"/>
                  <a:pt x="1764" y="1054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1" name="Freeform 40"/>
          <p:cNvSpPr>
            <a:spLocks noChangeArrowheads="1"/>
          </p:cNvSpPr>
          <p:nvPr/>
        </p:nvSpPr>
        <p:spPr bwMode="auto">
          <a:xfrm>
            <a:off x="11060118" y="6376820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2" name="Freeform 41"/>
          <p:cNvSpPr>
            <a:spLocks noChangeArrowheads="1"/>
          </p:cNvSpPr>
          <p:nvPr/>
        </p:nvSpPr>
        <p:spPr bwMode="auto">
          <a:xfrm>
            <a:off x="14487777" y="6376821"/>
            <a:ext cx="1447235" cy="1145726"/>
          </a:xfrm>
          <a:custGeom>
            <a:avLst/>
            <a:gdLst>
              <a:gd name="T0" fmla="*/ 2012 w 2013"/>
              <a:gd name="T1" fmla="*/ 1226 h 1593"/>
              <a:gd name="T2" fmla="*/ 251 w 2013"/>
              <a:gd name="T3" fmla="*/ 0 h 1593"/>
              <a:gd name="T4" fmla="*/ 251 w 2013"/>
              <a:gd name="T5" fmla="*/ 0 h 1593"/>
              <a:gd name="T6" fmla="*/ 0 w 2013"/>
              <a:gd name="T7" fmla="*/ 365 h 1593"/>
              <a:gd name="T8" fmla="*/ 1757 w 2013"/>
              <a:gd name="T9" fmla="*/ 1592 h 1593"/>
              <a:gd name="T10" fmla="*/ 1757 w 2013"/>
              <a:gd name="T11" fmla="*/ 1592 h 1593"/>
              <a:gd name="T12" fmla="*/ 2012 w 2013"/>
              <a:gd name="T13" fmla="*/ 1226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3" h="1593">
                <a:moveTo>
                  <a:pt x="2012" y="1226"/>
                </a:moveTo>
                <a:lnTo>
                  <a:pt x="251" y="0"/>
                </a:lnTo>
                <a:lnTo>
                  <a:pt x="251" y="0"/>
                </a:lnTo>
                <a:cubicBezTo>
                  <a:pt x="183" y="132"/>
                  <a:pt x="97" y="251"/>
                  <a:pt x="0" y="365"/>
                </a:cubicBezTo>
                <a:lnTo>
                  <a:pt x="1757" y="1592"/>
                </a:lnTo>
                <a:lnTo>
                  <a:pt x="1757" y="1592"/>
                </a:lnTo>
                <a:cubicBezTo>
                  <a:pt x="1829" y="1459"/>
                  <a:pt x="1915" y="1341"/>
                  <a:pt x="2012" y="1226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5" name="Freeform 42"/>
          <p:cNvSpPr>
            <a:spLocks noChangeArrowheads="1"/>
          </p:cNvSpPr>
          <p:nvPr/>
        </p:nvSpPr>
        <p:spPr bwMode="auto">
          <a:xfrm>
            <a:off x="5055364" y="5015276"/>
            <a:ext cx="1761438" cy="1764611"/>
          </a:xfrm>
          <a:custGeom>
            <a:avLst/>
            <a:gdLst>
              <a:gd name="T0" fmla="*/ 2448 w 2449"/>
              <a:gd name="T1" fmla="*/ 1226 h 2450"/>
              <a:gd name="T2" fmla="*/ 2448 w 2449"/>
              <a:gd name="T3" fmla="*/ 1226 h 2450"/>
              <a:gd name="T4" fmla="*/ 1226 w 2449"/>
              <a:gd name="T5" fmla="*/ 2449 h 2450"/>
              <a:gd name="T6" fmla="*/ 1226 w 2449"/>
              <a:gd name="T7" fmla="*/ 2449 h 2450"/>
              <a:gd name="T8" fmla="*/ 0 w 2449"/>
              <a:gd name="T9" fmla="*/ 1226 h 2450"/>
              <a:gd name="T10" fmla="*/ 0 w 2449"/>
              <a:gd name="T11" fmla="*/ 1226 h 2450"/>
              <a:gd name="T12" fmla="*/ 1226 w 2449"/>
              <a:gd name="T13" fmla="*/ 0 h 2450"/>
              <a:gd name="T14" fmla="*/ 1226 w 2449"/>
              <a:gd name="T15" fmla="*/ 0 h 2450"/>
              <a:gd name="T16" fmla="*/ 2448 w 2449"/>
              <a:gd name="T17" fmla="*/ 1226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9" h="2450">
                <a:moveTo>
                  <a:pt x="2448" y="1226"/>
                </a:moveTo>
                <a:lnTo>
                  <a:pt x="2448" y="1226"/>
                </a:lnTo>
                <a:cubicBezTo>
                  <a:pt x="2448" y="1904"/>
                  <a:pt x="1900" y="2449"/>
                  <a:pt x="1226" y="2449"/>
                </a:cubicBezTo>
                <a:lnTo>
                  <a:pt x="1226" y="2449"/>
                </a:lnTo>
                <a:cubicBezTo>
                  <a:pt x="545" y="2449"/>
                  <a:pt x="0" y="1904"/>
                  <a:pt x="0" y="1226"/>
                </a:cubicBezTo>
                <a:lnTo>
                  <a:pt x="0" y="1226"/>
                </a:lnTo>
                <a:cubicBezTo>
                  <a:pt x="0" y="545"/>
                  <a:pt x="545" y="0"/>
                  <a:pt x="1226" y="0"/>
                </a:cubicBezTo>
                <a:lnTo>
                  <a:pt x="1226" y="0"/>
                </a:lnTo>
                <a:cubicBezTo>
                  <a:pt x="1900" y="0"/>
                  <a:pt x="2448" y="545"/>
                  <a:pt x="2448" y="122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6" name="Freeform 43"/>
          <p:cNvSpPr>
            <a:spLocks noChangeArrowheads="1"/>
          </p:cNvSpPr>
          <p:nvPr/>
        </p:nvSpPr>
        <p:spPr bwMode="auto">
          <a:xfrm>
            <a:off x="7965702" y="6824320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7" name="Freeform 44"/>
          <p:cNvSpPr>
            <a:spLocks noChangeArrowheads="1"/>
          </p:cNvSpPr>
          <p:nvPr/>
        </p:nvSpPr>
        <p:spPr bwMode="auto">
          <a:xfrm>
            <a:off x="12405791" y="4675685"/>
            <a:ext cx="2110551" cy="2104202"/>
          </a:xfrm>
          <a:custGeom>
            <a:avLst/>
            <a:gdLst>
              <a:gd name="T0" fmla="*/ 2930 w 2931"/>
              <a:gd name="T1" fmla="*/ 1459 h 2923"/>
              <a:gd name="T2" fmla="*/ 2930 w 2931"/>
              <a:gd name="T3" fmla="*/ 1459 h 2923"/>
              <a:gd name="T4" fmla="*/ 1467 w 2931"/>
              <a:gd name="T5" fmla="*/ 2922 h 2923"/>
              <a:gd name="T6" fmla="*/ 1467 w 2931"/>
              <a:gd name="T7" fmla="*/ 2922 h 2923"/>
              <a:gd name="T8" fmla="*/ 0 w 2931"/>
              <a:gd name="T9" fmla="*/ 1459 h 2923"/>
              <a:gd name="T10" fmla="*/ 0 w 2931"/>
              <a:gd name="T11" fmla="*/ 1459 h 2923"/>
              <a:gd name="T12" fmla="*/ 1467 w 2931"/>
              <a:gd name="T13" fmla="*/ 0 h 2923"/>
              <a:gd name="T14" fmla="*/ 1467 w 2931"/>
              <a:gd name="T15" fmla="*/ 0 h 2923"/>
              <a:gd name="T16" fmla="*/ 2930 w 2931"/>
              <a:gd name="T17" fmla="*/ 1459 h 2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31" h="2923">
                <a:moveTo>
                  <a:pt x="2930" y="1459"/>
                </a:moveTo>
                <a:lnTo>
                  <a:pt x="2930" y="1459"/>
                </a:lnTo>
                <a:cubicBezTo>
                  <a:pt x="2930" y="2269"/>
                  <a:pt x="2274" y="2922"/>
                  <a:pt x="1467" y="2922"/>
                </a:cubicBezTo>
                <a:lnTo>
                  <a:pt x="1467" y="2922"/>
                </a:lnTo>
                <a:cubicBezTo>
                  <a:pt x="657" y="2922"/>
                  <a:pt x="0" y="2269"/>
                  <a:pt x="0" y="1459"/>
                </a:cubicBezTo>
                <a:lnTo>
                  <a:pt x="0" y="1459"/>
                </a:lnTo>
                <a:cubicBezTo>
                  <a:pt x="0" y="656"/>
                  <a:pt x="657" y="0"/>
                  <a:pt x="1467" y="0"/>
                </a:cubicBezTo>
                <a:lnTo>
                  <a:pt x="1467" y="0"/>
                </a:lnTo>
                <a:cubicBezTo>
                  <a:pt x="2274" y="0"/>
                  <a:pt x="2930" y="656"/>
                  <a:pt x="2930" y="145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8" name="Freeform 45"/>
          <p:cNvSpPr>
            <a:spLocks noChangeArrowheads="1"/>
          </p:cNvSpPr>
          <p:nvPr/>
        </p:nvSpPr>
        <p:spPr bwMode="auto">
          <a:xfrm>
            <a:off x="15874712" y="7132175"/>
            <a:ext cx="2243847" cy="2243847"/>
          </a:xfrm>
          <a:custGeom>
            <a:avLst/>
            <a:gdLst>
              <a:gd name="T0" fmla="*/ 3116 w 3117"/>
              <a:gd name="T1" fmla="*/ 1556 h 3117"/>
              <a:gd name="T2" fmla="*/ 3116 w 3117"/>
              <a:gd name="T3" fmla="*/ 1556 h 3117"/>
              <a:gd name="T4" fmla="*/ 1556 w 3117"/>
              <a:gd name="T5" fmla="*/ 3116 h 3117"/>
              <a:gd name="T6" fmla="*/ 1556 w 3117"/>
              <a:gd name="T7" fmla="*/ 3116 h 3117"/>
              <a:gd name="T8" fmla="*/ 0 w 3117"/>
              <a:gd name="T9" fmla="*/ 1556 h 3117"/>
              <a:gd name="T10" fmla="*/ 0 w 3117"/>
              <a:gd name="T11" fmla="*/ 1556 h 3117"/>
              <a:gd name="T12" fmla="*/ 1556 w 3117"/>
              <a:gd name="T13" fmla="*/ 0 h 3117"/>
              <a:gd name="T14" fmla="*/ 1556 w 3117"/>
              <a:gd name="T15" fmla="*/ 0 h 3117"/>
              <a:gd name="T16" fmla="*/ 3116 w 3117"/>
              <a:gd name="T17" fmla="*/ 1556 h 3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7" h="3117">
                <a:moveTo>
                  <a:pt x="3116" y="1556"/>
                </a:moveTo>
                <a:lnTo>
                  <a:pt x="3116" y="1556"/>
                </a:lnTo>
                <a:cubicBezTo>
                  <a:pt x="3116" y="2420"/>
                  <a:pt x="2417" y="3116"/>
                  <a:pt x="1556" y="3116"/>
                </a:cubicBezTo>
                <a:lnTo>
                  <a:pt x="1556" y="3116"/>
                </a:lnTo>
                <a:cubicBezTo>
                  <a:pt x="696" y="3116"/>
                  <a:pt x="0" y="2420"/>
                  <a:pt x="0" y="1556"/>
                </a:cubicBezTo>
                <a:lnTo>
                  <a:pt x="0" y="1556"/>
                </a:lnTo>
                <a:cubicBezTo>
                  <a:pt x="0" y="699"/>
                  <a:pt x="696" y="0"/>
                  <a:pt x="1556" y="0"/>
                </a:cubicBezTo>
                <a:lnTo>
                  <a:pt x="1556" y="0"/>
                </a:lnTo>
                <a:cubicBezTo>
                  <a:pt x="2417" y="0"/>
                  <a:pt x="3116" y="699"/>
                  <a:pt x="3116" y="1556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9" name="Freeform 46"/>
          <p:cNvSpPr>
            <a:spLocks noChangeArrowheads="1"/>
          </p:cNvSpPr>
          <p:nvPr/>
        </p:nvSpPr>
        <p:spPr bwMode="auto">
          <a:xfrm>
            <a:off x="5537774" y="5596075"/>
            <a:ext cx="371331" cy="542712"/>
          </a:xfrm>
          <a:custGeom>
            <a:avLst/>
            <a:gdLst>
              <a:gd name="T0" fmla="*/ 513 w 514"/>
              <a:gd name="T1" fmla="*/ 376 h 754"/>
              <a:gd name="T2" fmla="*/ 513 w 514"/>
              <a:gd name="T3" fmla="*/ 376 h 754"/>
              <a:gd name="T4" fmla="*/ 448 w 514"/>
              <a:gd name="T5" fmla="*/ 660 h 754"/>
              <a:gd name="T6" fmla="*/ 448 w 514"/>
              <a:gd name="T7" fmla="*/ 660 h 754"/>
              <a:gd name="T8" fmla="*/ 258 w 514"/>
              <a:gd name="T9" fmla="*/ 753 h 754"/>
              <a:gd name="T10" fmla="*/ 258 w 514"/>
              <a:gd name="T11" fmla="*/ 753 h 754"/>
              <a:gd name="T12" fmla="*/ 65 w 514"/>
              <a:gd name="T13" fmla="*/ 656 h 754"/>
              <a:gd name="T14" fmla="*/ 65 w 514"/>
              <a:gd name="T15" fmla="*/ 656 h 754"/>
              <a:gd name="T16" fmla="*/ 0 w 514"/>
              <a:gd name="T17" fmla="*/ 376 h 754"/>
              <a:gd name="T18" fmla="*/ 0 w 514"/>
              <a:gd name="T19" fmla="*/ 376 h 754"/>
              <a:gd name="T20" fmla="*/ 65 w 514"/>
              <a:gd name="T21" fmla="*/ 90 h 754"/>
              <a:gd name="T22" fmla="*/ 65 w 514"/>
              <a:gd name="T23" fmla="*/ 90 h 754"/>
              <a:gd name="T24" fmla="*/ 258 w 514"/>
              <a:gd name="T25" fmla="*/ 0 h 754"/>
              <a:gd name="T26" fmla="*/ 258 w 514"/>
              <a:gd name="T27" fmla="*/ 0 h 754"/>
              <a:gd name="T28" fmla="*/ 448 w 514"/>
              <a:gd name="T29" fmla="*/ 93 h 754"/>
              <a:gd name="T30" fmla="*/ 448 w 514"/>
              <a:gd name="T31" fmla="*/ 93 h 754"/>
              <a:gd name="T32" fmla="*/ 513 w 514"/>
              <a:gd name="T33" fmla="*/ 376 h 754"/>
              <a:gd name="T34" fmla="*/ 158 w 514"/>
              <a:gd name="T35" fmla="*/ 376 h 754"/>
              <a:gd name="T36" fmla="*/ 158 w 514"/>
              <a:gd name="T37" fmla="*/ 376 h 754"/>
              <a:gd name="T38" fmla="*/ 179 w 514"/>
              <a:gd name="T39" fmla="*/ 570 h 754"/>
              <a:gd name="T40" fmla="*/ 179 w 514"/>
              <a:gd name="T41" fmla="*/ 570 h 754"/>
              <a:gd name="T42" fmla="*/ 258 w 514"/>
              <a:gd name="T43" fmla="*/ 627 h 754"/>
              <a:gd name="T44" fmla="*/ 258 w 514"/>
              <a:gd name="T45" fmla="*/ 627 h 754"/>
              <a:gd name="T46" fmla="*/ 333 w 514"/>
              <a:gd name="T47" fmla="*/ 570 h 754"/>
              <a:gd name="T48" fmla="*/ 333 w 514"/>
              <a:gd name="T49" fmla="*/ 570 h 754"/>
              <a:gd name="T50" fmla="*/ 359 w 514"/>
              <a:gd name="T51" fmla="*/ 376 h 754"/>
              <a:gd name="T52" fmla="*/ 359 w 514"/>
              <a:gd name="T53" fmla="*/ 376 h 754"/>
              <a:gd name="T54" fmla="*/ 333 w 514"/>
              <a:gd name="T55" fmla="*/ 186 h 754"/>
              <a:gd name="T56" fmla="*/ 333 w 514"/>
              <a:gd name="T57" fmla="*/ 186 h 754"/>
              <a:gd name="T58" fmla="*/ 258 w 514"/>
              <a:gd name="T59" fmla="*/ 125 h 754"/>
              <a:gd name="T60" fmla="*/ 258 w 514"/>
              <a:gd name="T61" fmla="*/ 125 h 754"/>
              <a:gd name="T62" fmla="*/ 179 w 514"/>
              <a:gd name="T63" fmla="*/ 186 h 754"/>
              <a:gd name="T64" fmla="*/ 179 w 514"/>
              <a:gd name="T65" fmla="*/ 186 h 754"/>
              <a:gd name="T66" fmla="*/ 158 w 514"/>
              <a:gd name="T67" fmla="*/ 376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4" h="754">
                <a:moveTo>
                  <a:pt x="513" y="376"/>
                </a:moveTo>
                <a:lnTo>
                  <a:pt x="513" y="376"/>
                </a:lnTo>
                <a:cubicBezTo>
                  <a:pt x="513" y="502"/>
                  <a:pt x="491" y="599"/>
                  <a:pt x="448" y="660"/>
                </a:cubicBezTo>
                <a:lnTo>
                  <a:pt x="448" y="660"/>
                </a:lnTo>
                <a:cubicBezTo>
                  <a:pt x="409" y="721"/>
                  <a:pt x="344" y="753"/>
                  <a:pt x="258" y="753"/>
                </a:cubicBezTo>
                <a:lnTo>
                  <a:pt x="258" y="753"/>
                </a:lnTo>
                <a:cubicBezTo>
                  <a:pt x="172" y="753"/>
                  <a:pt x="111" y="721"/>
                  <a:pt x="65" y="656"/>
                </a:cubicBezTo>
                <a:lnTo>
                  <a:pt x="65" y="656"/>
                </a:lnTo>
                <a:cubicBezTo>
                  <a:pt x="22" y="595"/>
                  <a:pt x="0" y="502"/>
                  <a:pt x="0" y="376"/>
                </a:cubicBezTo>
                <a:lnTo>
                  <a:pt x="0" y="376"/>
                </a:lnTo>
                <a:cubicBezTo>
                  <a:pt x="0" y="247"/>
                  <a:pt x="22" y="154"/>
                  <a:pt x="65" y="90"/>
                </a:cubicBezTo>
                <a:lnTo>
                  <a:pt x="65" y="90"/>
                </a:lnTo>
                <a:cubicBezTo>
                  <a:pt x="108" y="29"/>
                  <a:pt x="169" y="0"/>
                  <a:pt x="258" y="0"/>
                </a:cubicBezTo>
                <a:lnTo>
                  <a:pt x="258" y="0"/>
                </a:lnTo>
                <a:cubicBezTo>
                  <a:pt x="341" y="0"/>
                  <a:pt x="405" y="29"/>
                  <a:pt x="448" y="93"/>
                </a:cubicBezTo>
                <a:lnTo>
                  <a:pt x="448" y="93"/>
                </a:lnTo>
                <a:cubicBezTo>
                  <a:pt x="491" y="161"/>
                  <a:pt x="513" y="251"/>
                  <a:pt x="513" y="376"/>
                </a:cubicBezTo>
                <a:close/>
                <a:moveTo>
                  <a:pt x="158" y="376"/>
                </a:moveTo>
                <a:lnTo>
                  <a:pt x="158" y="376"/>
                </a:lnTo>
                <a:cubicBezTo>
                  <a:pt x="158" y="466"/>
                  <a:pt x="161" y="531"/>
                  <a:pt x="179" y="570"/>
                </a:cubicBezTo>
                <a:lnTo>
                  <a:pt x="179" y="570"/>
                </a:lnTo>
                <a:cubicBezTo>
                  <a:pt x="194" y="609"/>
                  <a:pt x="219" y="627"/>
                  <a:pt x="258" y="627"/>
                </a:cubicBezTo>
                <a:lnTo>
                  <a:pt x="258" y="627"/>
                </a:lnTo>
                <a:cubicBezTo>
                  <a:pt x="290" y="627"/>
                  <a:pt x="319" y="609"/>
                  <a:pt x="333" y="570"/>
                </a:cubicBezTo>
                <a:lnTo>
                  <a:pt x="333" y="570"/>
                </a:lnTo>
                <a:cubicBezTo>
                  <a:pt x="351" y="527"/>
                  <a:pt x="359" y="466"/>
                  <a:pt x="359" y="376"/>
                </a:cubicBezTo>
                <a:lnTo>
                  <a:pt x="359" y="376"/>
                </a:lnTo>
                <a:cubicBezTo>
                  <a:pt x="359" y="287"/>
                  <a:pt x="351" y="222"/>
                  <a:pt x="333" y="186"/>
                </a:cubicBezTo>
                <a:lnTo>
                  <a:pt x="333" y="186"/>
                </a:lnTo>
                <a:cubicBezTo>
                  <a:pt x="319" y="143"/>
                  <a:pt x="290" y="125"/>
                  <a:pt x="258" y="125"/>
                </a:cubicBezTo>
                <a:lnTo>
                  <a:pt x="258" y="125"/>
                </a:lnTo>
                <a:cubicBezTo>
                  <a:pt x="222" y="125"/>
                  <a:pt x="194" y="143"/>
                  <a:pt x="179" y="186"/>
                </a:cubicBezTo>
                <a:lnTo>
                  <a:pt x="179" y="186"/>
                </a:lnTo>
                <a:cubicBezTo>
                  <a:pt x="161" y="222"/>
                  <a:pt x="158" y="287"/>
                  <a:pt x="158" y="3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0" name="Freeform 47"/>
          <p:cNvSpPr>
            <a:spLocks noChangeArrowheads="1"/>
          </p:cNvSpPr>
          <p:nvPr/>
        </p:nvSpPr>
        <p:spPr bwMode="auto">
          <a:xfrm>
            <a:off x="5978929" y="5605597"/>
            <a:ext cx="260248" cy="526844"/>
          </a:xfrm>
          <a:custGeom>
            <a:avLst/>
            <a:gdLst>
              <a:gd name="T0" fmla="*/ 359 w 360"/>
              <a:gd name="T1" fmla="*/ 731 h 732"/>
              <a:gd name="T2" fmla="*/ 204 w 360"/>
              <a:gd name="T3" fmla="*/ 731 h 732"/>
              <a:gd name="T4" fmla="*/ 204 w 360"/>
              <a:gd name="T5" fmla="*/ 308 h 732"/>
              <a:gd name="T6" fmla="*/ 208 w 360"/>
              <a:gd name="T7" fmla="*/ 236 h 732"/>
              <a:gd name="T8" fmla="*/ 208 w 360"/>
              <a:gd name="T9" fmla="*/ 165 h 732"/>
              <a:gd name="T10" fmla="*/ 208 w 360"/>
              <a:gd name="T11" fmla="*/ 165 h 732"/>
              <a:gd name="T12" fmla="*/ 158 w 360"/>
              <a:gd name="T13" fmla="*/ 211 h 732"/>
              <a:gd name="T14" fmla="*/ 72 w 360"/>
              <a:gd name="T15" fmla="*/ 279 h 732"/>
              <a:gd name="T16" fmla="*/ 0 w 360"/>
              <a:gd name="T17" fmla="*/ 186 h 732"/>
              <a:gd name="T18" fmla="*/ 233 w 360"/>
              <a:gd name="T19" fmla="*/ 0 h 732"/>
              <a:gd name="T20" fmla="*/ 359 w 360"/>
              <a:gd name="T21" fmla="*/ 0 h 732"/>
              <a:gd name="T22" fmla="*/ 359 w 360"/>
              <a:gd name="T23" fmla="*/ 731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0" h="732">
                <a:moveTo>
                  <a:pt x="359" y="731"/>
                </a:moveTo>
                <a:lnTo>
                  <a:pt x="204" y="731"/>
                </a:lnTo>
                <a:lnTo>
                  <a:pt x="204" y="308"/>
                </a:lnTo>
                <a:lnTo>
                  <a:pt x="208" y="236"/>
                </a:lnTo>
                <a:lnTo>
                  <a:pt x="208" y="165"/>
                </a:lnTo>
                <a:lnTo>
                  <a:pt x="208" y="165"/>
                </a:lnTo>
                <a:cubicBezTo>
                  <a:pt x="183" y="186"/>
                  <a:pt x="165" y="208"/>
                  <a:pt x="158" y="211"/>
                </a:cubicBezTo>
                <a:lnTo>
                  <a:pt x="72" y="279"/>
                </a:lnTo>
                <a:lnTo>
                  <a:pt x="0" y="186"/>
                </a:lnTo>
                <a:lnTo>
                  <a:pt x="233" y="0"/>
                </a:lnTo>
                <a:lnTo>
                  <a:pt x="359" y="0"/>
                </a:lnTo>
                <a:lnTo>
                  <a:pt x="359" y="731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1" name="Freeform 48"/>
          <p:cNvSpPr>
            <a:spLocks noChangeArrowheads="1"/>
          </p:cNvSpPr>
          <p:nvPr/>
        </p:nvSpPr>
        <p:spPr bwMode="auto">
          <a:xfrm>
            <a:off x="12945331" y="5377085"/>
            <a:ext cx="479239" cy="710922"/>
          </a:xfrm>
          <a:custGeom>
            <a:avLst/>
            <a:gdLst>
              <a:gd name="T0" fmla="*/ 667 w 668"/>
              <a:gd name="T1" fmla="*/ 499 h 987"/>
              <a:gd name="T2" fmla="*/ 667 w 668"/>
              <a:gd name="T3" fmla="*/ 499 h 987"/>
              <a:gd name="T4" fmla="*/ 584 w 668"/>
              <a:gd name="T5" fmla="*/ 868 h 987"/>
              <a:gd name="T6" fmla="*/ 584 w 668"/>
              <a:gd name="T7" fmla="*/ 868 h 987"/>
              <a:gd name="T8" fmla="*/ 333 w 668"/>
              <a:gd name="T9" fmla="*/ 986 h 987"/>
              <a:gd name="T10" fmla="*/ 333 w 668"/>
              <a:gd name="T11" fmla="*/ 986 h 987"/>
              <a:gd name="T12" fmla="*/ 82 w 668"/>
              <a:gd name="T13" fmla="*/ 864 h 987"/>
              <a:gd name="T14" fmla="*/ 82 w 668"/>
              <a:gd name="T15" fmla="*/ 864 h 987"/>
              <a:gd name="T16" fmla="*/ 0 w 668"/>
              <a:gd name="T17" fmla="*/ 499 h 987"/>
              <a:gd name="T18" fmla="*/ 0 w 668"/>
              <a:gd name="T19" fmla="*/ 499 h 987"/>
              <a:gd name="T20" fmla="*/ 79 w 668"/>
              <a:gd name="T21" fmla="*/ 126 h 987"/>
              <a:gd name="T22" fmla="*/ 79 w 668"/>
              <a:gd name="T23" fmla="*/ 126 h 987"/>
              <a:gd name="T24" fmla="*/ 333 w 668"/>
              <a:gd name="T25" fmla="*/ 0 h 987"/>
              <a:gd name="T26" fmla="*/ 333 w 668"/>
              <a:gd name="T27" fmla="*/ 0 h 987"/>
              <a:gd name="T28" fmla="*/ 584 w 668"/>
              <a:gd name="T29" fmla="*/ 129 h 987"/>
              <a:gd name="T30" fmla="*/ 584 w 668"/>
              <a:gd name="T31" fmla="*/ 129 h 987"/>
              <a:gd name="T32" fmla="*/ 667 w 668"/>
              <a:gd name="T33" fmla="*/ 499 h 987"/>
              <a:gd name="T34" fmla="*/ 197 w 668"/>
              <a:gd name="T35" fmla="*/ 499 h 987"/>
              <a:gd name="T36" fmla="*/ 197 w 668"/>
              <a:gd name="T37" fmla="*/ 499 h 987"/>
              <a:gd name="T38" fmla="*/ 229 w 668"/>
              <a:gd name="T39" fmla="*/ 750 h 987"/>
              <a:gd name="T40" fmla="*/ 229 w 668"/>
              <a:gd name="T41" fmla="*/ 750 h 987"/>
              <a:gd name="T42" fmla="*/ 333 w 668"/>
              <a:gd name="T43" fmla="*/ 828 h 987"/>
              <a:gd name="T44" fmla="*/ 333 w 668"/>
              <a:gd name="T45" fmla="*/ 828 h 987"/>
              <a:gd name="T46" fmla="*/ 434 w 668"/>
              <a:gd name="T47" fmla="*/ 750 h 987"/>
              <a:gd name="T48" fmla="*/ 434 w 668"/>
              <a:gd name="T49" fmla="*/ 750 h 987"/>
              <a:gd name="T50" fmla="*/ 466 w 668"/>
              <a:gd name="T51" fmla="*/ 499 h 987"/>
              <a:gd name="T52" fmla="*/ 466 w 668"/>
              <a:gd name="T53" fmla="*/ 499 h 987"/>
              <a:gd name="T54" fmla="*/ 434 w 668"/>
              <a:gd name="T55" fmla="*/ 244 h 987"/>
              <a:gd name="T56" fmla="*/ 434 w 668"/>
              <a:gd name="T57" fmla="*/ 244 h 987"/>
              <a:gd name="T58" fmla="*/ 333 w 668"/>
              <a:gd name="T59" fmla="*/ 169 h 987"/>
              <a:gd name="T60" fmla="*/ 333 w 668"/>
              <a:gd name="T61" fmla="*/ 169 h 987"/>
              <a:gd name="T62" fmla="*/ 229 w 668"/>
              <a:gd name="T63" fmla="*/ 244 h 987"/>
              <a:gd name="T64" fmla="*/ 229 w 668"/>
              <a:gd name="T65" fmla="*/ 244 h 987"/>
              <a:gd name="T66" fmla="*/ 197 w 668"/>
              <a:gd name="T67" fmla="*/ 499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68" h="987">
                <a:moveTo>
                  <a:pt x="667" y="499"/>
                </a:moveTo>
                <a:lnTo>
                  <a:pt x="667" y="499"/>
                </a:lnTo>
                <a:cubicBezTo>
                  <a:pt x="667" y="663"/>
                  <a:pt x="642" y="785"/>
                  <a:pt x="584" y="868"/>
                </a:cubicBezTo>
                <a:lnTo>
                  <a:pt x="584" y="868"/>
                </a:lnTo>
                <a:cubicBezTo>
                  <a:pt x="530" y="950"/>
                  <a:pt x="448" y="986"/>
                  <a:pt x="333" y="986"/>
                </a:cubicBezTo>
                <a:lnTo>
                  <a:pt x="333" y="986"/>
                </a:lnTo>
                <a:cubicBezTo>
                  <a:pt x="222" y="986"/>
                  <a:pt x="140" y="950"/>
                  <a:pt x="82" y="864"/>
                </a:cubicBezTo>
                <a:lnTo>
                  <a:pt x="82" y="864"/>
                </a:lnTo>
                <a:cubicBezTo>
                  <a:pt x="28" y="782"/>
                  <a:pt x="0" y="656"/>
                  <a:pt x="0" y="499"/>
                </a:cubicBezTo>
                <a:lnTo>
                  <a:pt x="0" y="499"/>
                </a:lnTo>
                <a:cubicBezTo>
                  <a:pt x="0" y="326"/>
                  <a:pt x="28" y="201"/>
                  <a:pt x="79" y="126"/>
                </a:cubicBezTo>
                <a:lnTo>
                  <a:pt x="79" y="126"/>
                </a:lnTo>
                <a:cubicBezTo>
                  <a:pt x="136" y="43"/>
                  <a:pt x="218" y="0"/>
                  <a:pt x="333" y="0"/>
                </a:cubicBezTo>
                <a:lnTo>
                  <a:pt x="333" y="0"/>
                </a:lnTo>
                <a:cubicBezTo>
                  <a:pt x="444" y="0"/>
                  <a:pt x="527" y="43"/>
                  <a:pt x="584" y="129"/>
                </a:cubicBezTo>
                <a:lnTo>
                  <a:pt x="584" y="129"/>
                </a:lnTo>
                <a:cubicBezTo>
                  <a:pt x="642" y="212"/>
                  <a:pt x="667" y="334"/>
                  <a:pt x="667" y="499"/>
                </a:cubicBezTo>
                <a:close/>
                <a:moveTo>
                  <a:pt x="197" y="499"/>
                </a:moveTo>
                <a:lnTo>
                  <a:pt x="197" y="499"/>
                </a:lnTo>
                <a:cubicBezTo>
                  <a:pt x="197" y="617"/>
                  <a:pt x="208" y="699"/>
                  <a:pt x="229" y="750"/>
                </a:cubicBezTo>
                <a:lnTo>
                  <a:pt x="229" y="750"/>
                </a:lnTo>
                <a:cubicBezTo>
                  <a:pt x="251" y="803"/>
                  <a:pt x="287" y="828"/>
                  <a:pt x="333" y="828"/>
                </a:cubicBezTo>
                <a:lnTo>
                  <a:pt x="333" y="828"/>
                </a:lnTo>
                <a:cubicBezTo>
                  <a:pt x="380" y="828"/>
                  <a:pt x="412" y="803"/>
                  <a:pt x="434" y="750"/>
                </a:cubicBezTo>
                <a:lnTo>
                  <a:pt x="434" y="750"/>
                </a:lnTo>
                <a:cubicBezTo>
                  <a:pt x="455" y="696"/>
                  <a:pt x="466" y="613"/>
                  <a:pt x="466" y="499"/>
                </a:cubicBezTo>
                <a:lnTo>
                  <a:pt x="466" y="499"/>
                </a:lnTo>
                <a:cubicBezTo>
                  <a:pt x="466" y="380"/>
                  <a:pt x="455" y="298"/>
                  <a:pt x="434" y="244"/>
                </a:cubicBezTo>
                <a:lnTo>
                  <a:pt x="434" y="244"/>
                </a:lnTo>
                <a:cubicBezTo>
                  <a:pt x="412" y="194"/>
                  <a:pt x="380" y="169"/>
                  <a:pt x="333" y="169"/>
                </a:cubicBezTo>
                <a:lnTo>
                  <a:pt x="333" y="169"/>
                </a:lnTo>
                <a:cubicBezTo>
                  <a:pt x="287" y="169"/>
                  <a:pt x="251" y="194"/>
                  <a:pt x="229" y="244"/>
                </a:cubicBezTo>
                <a:lnTo>
                  <a:pt x="229" y="244"/>
                </a:lnTo>
                <a:cubicBezTo>
                  <a:pt x="208" y="298"/>
                  <a:pt x="197" y="380"/>
                  <a:pt x="197" y="4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2" name="Freeform 49"/>
          <p:cNvSpPr>
            <a:spLocks noChangeArrowheads="1"/>
          </p:cNvSpPr>
          <p:nvPr/>
        </p:nvSpPr>
        <p:spPr bwMode="auto">
          <a:xfrm>
            <a:off x="13497565" y="5380260"/>
            <a:ext cx="476064" cy="707747"/>
          </a:xfrm>
          <a:custGeom>
            <a:avLst/>
            <a:gdLst>
              <a:gd name="T0" fmla="*/ 635 w 661"/>
              <a:gd name="T1" fmla="*/ 229 h 983"/>
              <a:gd name="T2" fmla="*/ 635 w 661"/>
              <a:gd name="T3" fmla="*/ 229 h 983"/>
              <a:gd name="T4" fmla="*/ 581 w 661"/>
              <a:gd name="T5" fmla="*/ 380 h 983"/>
              <a:gd name="T6" fmla="*/ 581 w 661"/>
              <a:gd name="T7" fmla="*/ 380 h 983"/>
              <a:gd name="T8" fmla="*/ 427 w 661"/>
              <a:gd name="T9" fmla="*/ 469 h 983"/>
              <a:gd name="T10" fmla="*/ 427 w 661"/>
              <a:gd name="T11" fmla="*/ 473 h 983"/>
              <a:gd name="T12" fmla="*/ 427 w 661"/>
              <a:gd name="T13" fmla="*/ 473 h 983"/>
              <a:gd name="T14" fmla="*/ 602 w 661"/>
              <a:gd name="T15" fmla="*/ 541 h 983"/>
              <a:gd name="T16" fmla="*/ 602 w 661"/>
              <a:gd name="T17" fmla="*/ 541 h 983"/>
              <a:gd name="T18" fmla="*/ 660 w 661"/>
              <a:gd name="T19" fmla="*/ 692 h 983"/>
              <a:gd name="T20" fmla="*/ 660 w 661"/>
              <a:gd name="T21" fmla="*/ 692 h 983"/>
              <a:gd name="T22" fmla="*/ 563 w 661"/>
              <a:gd name="T23" fmla="*/ 910 h 983"/>
              <a:gd name="T24" fmla="*/ 563 w 661"/>
              <a:gd name="T25" fmla="*/ 910 h 983"/>
              <a:gd name="T26" fmla="*/ 276 w 661"/>
              <a:gd name="T27" fmla="*/ 982 h 983"/>
              <a:gd name="T28" fmla="*/ 276 w 661"/>
              <a:gd name="T29" fmla="*/ 982 h 983"/>
              <a:gd name="T30" fmla="*/ 0 w 661"/>
              <a:gd name="T31" fmla="*/ 936 h 983"/>
              <a:gd name="T32" fmla="*/ 0 w 661"/>
              <a:gd name="T33" fmla="*/ 760 h 983"/>
              <a:gd name="T34" fmla="*/ 0 w 661"/>
              <a:gd name="T35" fmla="*/ 760 h 983"/>
              <a:gd name="T36" fmla="*/ 122 w 661"/>
              <a:gd name="T37" fmla="*/ 806 h 983"/>
              <a:gd name="T38" fmla="*/ 122 w 661"/>
              <a:gd name="T39" fmla="*/ 806 h 983"/>
              <a:gd name="T40" fmla="*/ 255 w 661"/>
              <a:gd name="T41" fmla="*/ 824 h 983"/>
              <a:gd name="T42" fmla="*/ 255 w 661"/>
              <a:gd name="T43" fmla="*/ 824 h 983"/>
              <a:gd name="T44" fmla="*/ 402 w 661"/>
              <a:gd name="T45" fmla="*/ 792 h 983"/>
              <a:gd name="T46" fmla="*/ 402 w 661"/>
              <a:gd name="T47" fmla="*/ 792 h 983"/>
              <a:gd name="T48" fmla="*/ 452 w 661"/>
              <a:gd name="T49" fmla="*/ 681 h 983"/>
              <a:gd name="T50" fmla="*/ 452 w 661"/>
              <a:gd name="T51" fmla="*/ 681 h 983"/>
              <a:gd name="T52" fmla="*/ 394 w 661"/>
              <a:gd name="T53" fmla="*/ 584 h 983"/>
              <a:gd name="T54" fmla="*/ 394 w 661"/>
              <a:gd name="T55" fmla="*/ 584 h 983"/>
              <a:gd name="T56" fmla="*/ 222 w 661"/>
              <a:gd name="T57" fmla="*/ 555 h 983"/>
              <a:gd name="T58" fmla="*/ 147 w 661"/>
              <a:gd name="T59" fmla="*/ 555 h 983"/>
              <a:gd name="T60" fmla="*/ 147 w 661"/>
              <a:gd name="T61" fmla="*/ 401 h 983"/>
              <a:gd name="T62" fmla="*/ 222 w 661"/>
              <a:gd name="T63" fmla="*/ 401 h 983"/>
              <a:gd name="T64" fmla="*/ 222 w 661"/>
              <a:gd name="T65" fmla="*/ 401 h 983"/>
              <a:gd name="T66" fmla="*/ 384 w 661"/>
              <a:gd name="T67" fmla="*/ 373 h 983"/>
              <a:gd name="T68" fmla="*/ 384 w 661"/>
              <a:gd name="T69" fmla="*/ 373 h 983"/>
              <a:gd name="T70" fmla="*/ 434 w 661"/>
              <a:gd name="T71" fmla="*/ 272 h 983"/>
              <a:gd name="T72" fmla="*/ 434 w 661"/>
              <a:gd name="T73" fmla="*/ 272 h 983"/>
              <a:gd name="T74" fmla="*/ 301 w 661"/>
              <a:gd name="T75" fmla="*/ 165 h 983"/>
              <a:gd name="T76" fmla="*/ 301 w 661"/>
              <a:gd name="T77" fmla="*/ 165 h 983"/>
              <a:gd name="T78" fmla="*/ 201 w 661"/>
              <a:gd name="T79" fmla="*/ 179 h 983"/>
              <a:gd name="T80" fmla="*/ 201 w 661"/>
              <a:gd name="T81" fmla="*/ 179 h 983"/>
              <a:gd name="T82" fmla="*/ 93 w 661"/>
              <a:gd name="T83" fmla="*/ 233 h 983"/>
              <a:gd name="T84" fmla="*/ 4 w 661"/>
              <a:gd name="T85" fmla="*/ 93 h 983"/>
              <a:gd name="T86" fmla="*/ 4 w 661"/>
              <a:gd name="T87" fmla="*/ 93 h 983"/>
              <a:gd name="T88" fmla="*/ 316 w 661"/>
              <a:gd name="T89" fmla="*/ 0 h 983"/>
              <a:gd name="T90" fmla="*/ 316 w 661"/>
              <a:gd name="T91" fmla="*/ 0 h 983"/>
              <a:gd name="T92" fmla="*/ 549 w 661"/>
              <a:gd name="T93" fmla="*/ 61 h 983"/>
              <a:gd name="T94" fmla="*/ 549 w 661"/>
              <a:gd name="T95" fmla="*/ 61 h 983"/>
              <a:gd name="T96" fmla="*/ 635 w 661"/>
              <a:gd name="T97" fmla="*/ 229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61" h="983">
                <a:moveTo>
                  <a:pt x="635" y="229"/>
                </a:moveTo>
                <a:lnTo>
                  <a:pt x="635" y="229"/>
                </a:lnTo>
                <a:cubicBezTo>
                  <a:pt x="635" y="290"/>
                  <a:pt x="617" y="340"/>
                  <a:pt x="581" y="380"/>
                </a:cubicBezTo>
                <a:lnTo>
                  <a:pt x="581" y="380"/>
                </a:lnTo>
                <a:cubicBezTo>
                  <a:pt x="541" y="423"/>
                  <a:pt x="495" y="452"/>
                  <a:pt x="427" y="469"/>
                </a:cubicBezTo>
                <a:lnTo>
                  <a:pt x="427" y="473"/>
                </a:lnTo>
                <a:lnTo>
                  <a:pt x="427" y="473"/>
                </a:lnTo>
                <a:cubicBezTo>
                  <a:pt x="506" y="480"/>
                  <a:pt x="563" y="502"/>
                  <a:pt x="602" y="541"/>
                </a:cubicBezTo>
                <a:lnTo>
                  <a:pt x="602" y="541"/>
                </a:lnTo>
                <a:cubicBezTo>
                  <a:pt x="645" y="581"/>
                  <a:pt x="660" y="631"/>
                  <a:pt x="660" y="692"/>
                </a:cubicBezTo>
                <a:lnTo>
                  <a:pt x="660" y="692"/>
                </a:lnTo>
                <a:cubicBezTo>
                  <a:pt x="660" y="781"/>
                  <a:pt x="631" y="857"/>
                  <a:pt x="563" y="910"/>
                </a:cubicBezTo>
                <a:lnTo>
                  <a:pt x="563" y="910"/>
                </a:lnTo>
                <a:cubicBezTo>
                  <a:pt x="498" y="957"/>
                  <a:pt x="398" y="982"/>
                  <a:pt x="276" y="982"/>
                </a:cubicBezTo>
                <a:lnTo>
                  <a:pt x="276" y="982"/>
                </a:lnTo>
                <a:cubicBezTo>
                  <a:pt x="172" y="982"/>
                  <a:pt x="79" y="968"/>
                  <a:pt x="0" y="936"/>
                </a:cubicBezTo>
                <a:lnTo>
                  <a:pt x="0" y="760"/>
                </a:lnTo>
                <a:lnTo>
                  <a:pt x="0" y="760"/>
                </a:lnTo>
                <a:cubicBezTo>
                  <a:pt x="39" y="781"/>
                  <a:pt x="75" y="796"/>
                  <a:pt x="122" y="806"/>
                </a:cubicBezTo>
                <a:lnTo>
                  <a:pt x="122" y="806"/>
                </a:lnTo>
                <a:cubicBezTo>
                  <a:pt x="169" y="821"/>
                  <a:pt x="208" y="824"/>
                  <a:pt x="255" y="824"/>
                </a:cubicBezTo>
                <a:lnTo>
                  <a:pt x="255" y="824"/>
                </a:lnTo>
                <a:cubicBezTo>
                  <a:pt x="323" y="824"/>
                  <a:pt x="373" y="810"/>
                  <a:pt x="402" y="792"/>
                </a:cubicBezTo>
                <a:lnTo>
                  <a:pt x="402" y="792"/>
                </a:lnTo>
                <a:cubicBezTo>
                  <a:pt x="434" y="767"/>
                  <a:pt x="452" y="731"/>
                  <a:pt x="452" y="681"/>
                </a:cubicBezTo>
                <a:lnTo>
                  <a:pt x="452" y="681"/>
                </a:lnTo>
                <a:cubicBezTo>
                  <a:pt x="452" y="638"/>
                  <a:pt x="430" y="606"/>
                  <a:pt x="394" y="584"/>
                </a:cubicBezTo>
                <a:lnTo>
                  <a:pt x="394" y="584"/>
                </a:lnTo>
                <a:cubicBezTo>
                  <a:pt x="359" y="566"/>
                  <a:pt x="301" y="555"/>
                  <a:pt x="222" y="555"/>
                </a:cubicBezTo>
                <a:lnTo>
                  <a:pt x="147" y="555"/>
                </a:lnTo>
                <a:lnTo>
                  <a:pt x="147" y="401"/>
                </a:lnTo>
                <a:lnTo>
                  <a:pt x="222" y="401"/>
                </a:lnTo>
                <a:lnTo>
                  <a:pt x="222" y="401"/>
                </a:lnTo>
                <a:cubicBezTo>
                  <a:pt x="294" y="401"/>
                  <a:pt x="351" y="391"/>
                  <a:pt x="384" y="373"/>
                </a:cubicBezTo>
                <a:lnTo>
                  <a:pt x="384" y="373"/>
                </a:lnTo>
                <a:cubicBezTo>
                  <a:pt x="416" y="351"/>
                  <a:pt x="434" y="322"/>
                  <a:pt x="434" y="272"/>
                </a:cubicBezTo>
                <a:lnTo>
                  <a:pt x="434" y="272"/>
                </a:lnTo>
                <a:cubicBezTo>
                  <a:pt x="434" y="201"/>
                  <a:pt x="387" y="165"/>
                  <a:pt x="301" y="165"/>
                </a:cubicBezTo>
                <a:lnTo>
                  <a:pt x="301" y="165"/>
                </a:lnTo>
                <a:cubicBezTo>
                  <a:pt x="269" y="165"/>
                  <a:pt x="233" y="172"/>
                  <a:pt x="201" y="179"/>
                </a:cubicBezTo>
                <a:lnTo>
                  <a:pt x="201" y="179"/>
                </a:lnTo>
                <a:cubicBezTo>
                  <a:pt x="172" y="193"/>
                  <a:pt x="136" y="208"/>
                  <a:pt x="93" y="233"/>
                </a:cubicBezTo>
                <a:lnTo>
                  <a:pt x="4" y="93"/>
                </a:lnTo>
                <a:lnTo>
                  <a:pt x="4" y="93"/>
                </a:lnTo>
                <a:cubicBezTo>
                  <a:pt x="86" y="32"/>
                  <a:pt x="194" y="0"/>
                  <a:pt x="316" y="0"/>
                </a:cubicBezTo>
                <a:lnTo>
                  <a:pt x="316" y="0"/>
                </a:lnTo>
                <a:cubicBezTo>
                  <a:pt x="412" y="0"/>
                  <a:pt x="491" y="18"/>
                  <a:pt x="549" y="61"/>
                </a:cubicBezTo>
                <a:lnTo>
                  <a:pt x="549" y="61"/>
                </a:lnTo>
                <a:cubicBezTo>
                  <a:pt x="606" y="100"/>
                  <a:pt x="635" y="158"/>
                  <a:pt x="635" y="22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6" name="Freeform 50"/>
          <p:cNvSpPr>
            <a:spLocks noChangeArrowheads="1"/>
          </p:cNvSpPr>
          <p:nvPr/>
        </p:nvSpPr>
        <p:spPr bwMode="auto">
          <a:xfrm>
            <a:off x="16423771" y="7871661"/>
            <a:ext cx="533192" cy="783920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7" name="Freeform 51"/>
          <p:cNvSpPr>
            <a:spLocks noChangeArrowheads="1"/>
          </p:cNvSpPr>
          <p:nvPr/>
        </p:nvSpPr>
        <p:spPr bwMode="auto">
          <a:xfrm>
            <a:off x="17014091" y="7884356"/>
            <a:ext cx="577624" cy="758530"/>
          </a:xfrm>
          <a:custGeom>
            <a:avLst/>
            <a:gdLst>
              <a:gd name="T0" fmla="*/ 800 w 801"/>
              <a:gd name="T1" fmla="*/ 839 h 1055"/>
              <a:gd name="T2" fmla="*/ 671 w 801"/>
              <a:gd name="T3" fmla="*/ 839 h 1055"/>
              <a:gd name="T4" fmla="*/ 671 w 801"/>
              <a:gd name="T5" fmla="*/ 1054 h 1055"/>
              <a:gd name="T6" fmla="*/ 452 w 801"/>
              <a:gd name="T7" fmla="*/ 1054 h 1055"/>
              <a:gd name="T8" fmla="*/ 452 w 801"/>
              <a:gd name="T9" fmla="*/ 839 h 1055"/>
              <a:gd name="T10" fmla="*/ 0 w 801"/>
              <a:gd name="T11" fmla="*/ 839 h 1055"/>
              <a:gd name="T12" fmla="*/ 0 w 801"/>
              <a:gd name="T13" fmla="*/ 681 h 1055"/>
              <a:gd name="T14" fmla="*/ 466 w 801"/>
              <a:gd name="T15" fmla="*/ 0 h 1055"/>
              <a:gd name="T16" fmla="*/ 671 w 801"/>
              <a:gd name="T17" fmla="*/ 0 h 1055"/>
              <a:gd name="T18" fmla="*/ 671 w 801"/>
              <a:gd name="T19" fmla="*/ 663 h 1055"/>
              <a:gd name="T20" fmla="*/ 800 w 801"/>
              <a:gd name="T21" fmla="*/ 663 h 1055"/>
              <a:gd name="T22" fmla="*/ 800 w 801"/>
              <a:gd name="T23" fmla="*/ 839 h 1055"/>
              <a:gd name="T24" fmla="*/ 452 w 801"/>
              <a:gd name="T25" fmla="*/ 663 h 1055"/>
              <a:gd name="T26" fmla="*/ 452 w 801"/>
              <a:gd name="T27" fmla="*/ 484 h 1055"/>
              <a:gd name="T28" fmla="*/ 452 w 801"/>
              <a:gd name="T29" fmla="*/ 484 h 1055"/>
              <a:gd name="T30" fmla="*/ 456 w 801"/>
              <a:gd name="T31" fmla="*/ 355 h 1055"/>
              <a:gd name="T32" fmla="*/ 456 w 801"/>
              <a:gd name="T33" fmla="*/ 355 h 1055"/>
              <a:gd name="T34" fmla="*/ 463 w 801"/>
              <a:gd name="T35" fmla="*/ 254 h 1055"/>
              <a:gd name="T36" fmla="*/ 456 w 801"/>
              <a:gd name="T37" fmla="*/ 254 h 1055"/>
              <a:gd name="T38" fmla="*/ 456 w 801"/>
              <a:gd name="T39" fmla="*/ 254 h 1055"/>
              <a:gd name="T40" fmla="*/ 395 w 801"/>
              <a:gd name="T41" fmla="*/ 369 h 1055"/>
              <a:gd name="T42" fmla="*/ 198 w 801"/>
              <a:gd name="T43" fmla="*/ 663 h 1055"/>
              <a:gd name="T44" fmla="*/ 452 w 801"/>
              <a:gd name="T45" fmla="*/ 663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1" h="1055">
                <a:moveTo>
                  <a:pt x="800" y="839"/>
                </a:moveTo>
                <a:lnTo>
                  <a:pt x="671" y="839"/>
                </a:lnTo>
                <a:lnTo>
                  <a:pt x="671" y="1054"/>
                </a:lnTo>
                <a:lnTo>
                  <a:pt x="452" y="1054"/>
                </a:lnTo>
                <a:lnTo>
                  <a:pt x="452" y="839"/>
                </a:lnTo>
                <a:lnTo>
                  <a:pt x="0" y="839"/>
                </a:lnTo>
                <a:lnTo>
                  <a:pt x="0" y="681"/>
                </a:lnTo>
                <a:lnTo>
                  <a:pt x="466" y="0"/>
                </a:lnTo>
                <a:lnTo>
                  <a:pt x="671" y="0"/>
                </a:lnTo>
                <a:lnTo>
                  <a:pt x="671" y="663"/>
                </a:lnTo>
                <a:lnTo>
                  <a:pt x="800" y="663"/>
                </a:lnTo>
                <a:lnTo>
                  <a:pt x="800" y="839"/>
                </a:lnTo>
                <a:close/>
                <a:moveTo>
                  <a:pt x="452" y="663"/>
                </a:moveTo>
                <a:lnTo>
                  <a:pt x="452" y="484"/>
                </a:lnTo>
                <a:lnTo>
                  <a:pt x="452" y="484"/>
                </a:lnTo>
                <a:cubicBezTo>
                  <a:pt x="452" y="455"/>
                  <a:pt x="452" y="408"/>
                  <a:pt x="456" y="355"/>
                </a:cubicBezTo>
                <a:lnTo>
                  <a:pt x="456" y="355"/>
                </a:lnTo>
                <a:cubicBezTo>
                  <a:pt x="459" y="297"/>
                  <a:pt x="459" y="261"/>
                  <a:pt x="463" y="254"/>
                </a:cubicBezTo>
                <a:lnTo>
                  <a:pt x="456" y="254"/>
                </a:lnTo>
                <a:lnTo>
                  <a:pt x="456" y="254"/>
                </a:lnTo>
                <a:cubicBezTo>
                  <a:pt x="438" y="294"/>
                  <a:pt x="420" y="333"/>
                  <a:pt x="395" y="369"/>
                </a:cubicBezTo>
                <a:lnTo>
                  <a:pt x="198" y="663"/>
                </a:lnTo>
                <a:lnTo>
                  <a:pt x="452" y="6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8" name="Freeform 52"/>
          <p:cNvSpPr>
            <a:spLocks noChangeArrowheads="1"/>
          </p:cNvSpPr>
          <p:nvPr/>
        </p:nvSpPr>
        <p:spPr bwMode="auto">
          <a:xfrm>
            <a:off x="8749620" y="7871660"/>
            <a:ext cx="768050" cy="1129859"/>
          </a:xfrm>
          <a:custGeom>
            <a:avLst/>
            <a:gdLst>
              <a:gd name="T0" fmla="*/ 1068 w 1069"/>
              <a:gd name="T1" fmla="*/ 785 h 1571"/>
              <a:gd name="T2" fmla="*/ 1068 w 1069"/>
              <a:gd name="T3" fmla="*/ 785 h 1571"/>
              <a:gd name="T4" fmla="*/ 936 w 1069"/>
              <a:gd name="T5" fmla="*/ 1376 h 1571"/>
              <a:gd name="T6" fmla="*/ 936 w 1069"/>
              <a:gd name="T7" fmla="*/ 1376 h 1571"/>
              <a:gd name="T8" fmla="*/ 534 w 1069"/>
              <a:gd name="T9" fmla="*/ 1570 h 1571"/>
              <a:gd name="T10" fmla="*/ 534 w 1069"/>
              <a:gd name="T11" fmla="*/ 1570 h 1571"/>
              <a:gd name="T12" fmla="*/ 136 w 1069"/>
              <a:gd name="T13" fmla="*/ 1369 h 1571"/>
              <a:gd name="T14" fmla="*/ 136 w 1069"/>
              <a:gd name="T15" fmla="*/ 1369 h 1571"/>
              <a:gd name="T16" fmla="*/ 0 w 1069"/>
              <a:gd name="T17" fmla="*/ 785 h 1571"/>
              <a:gd name="T18" fmla="*/ 0 w 1069"/>
              <a:gd name="T19" fmla="*/ 785 h 1571"/>
              <a:gd name="T20" fmla="*/ 133 w 1069"/>
              <a:gd name="T21" fmla="*/ 193 h 1571"/>
              <a:gd name="T22" fmla="*/ 133 w 1069"/>
              <a:gd name="T23" fmla="*/ 193 h 1571"/>
              <a:gd name="T24" fmla="*/ 534 w 1069"/>
              <a:gd name="T25" fmla="*/ 0 h 1571"/>
              <a:gd name="T26" fmla="*/ 534 w 1069"/>
              <a:gd name="T27" fmla="*/ 0 h 1571"/>
              <a:gd name="T28" fmla="*/ 932 w 1069"/>
              <a:gd name="T29" fmla="*/ 200 h 1571"/>
              <a:gd name="T30" fmla="*/ 932 w 1069"/>
              <a:gd name="T31" fmla="*/ 200 h 1571"/>
              <a:gd name="T32" fmla="*/ 1068 w 1069"/>
              <a:gd name="T33" fmla="*/ 785 h 1571"/>
              <a:gd name="T34" fmla="*/ 323 w 1069"/>
              <a:gd name="T35" fmla="*/ 785 h 1571"/>
              <a:gd name="T36" fmla="*/ 323 w 1069"/>
              <a:gd name="T37" fmla="*/ 785 h 1571"/>
              <a:gd name="T38" fmla="*/ 373 w 1069"/>
              <a:gd name="T39" fmla="*/ 1186 h 1571"/>
              <a:gd name="T40" fmla="*/ 373 w 1069"/>
              <a:gd name="T41" fmla="*/ 1186 h 1571"/>
              <a:gd name="T42" fmla="*/ 534 w 1069"/>
              <a:gd name="T43" fmla="*/ 1312 h 1571"/>
              <a:gd name="T44" fmla="*/ 534 w 1069"/>
              <a:gd name="T45" fmla="*/ 1312 h 1571"/>
              <a:gd name="T46" fmla="*/ 699 w 1069"/>
              <a:gd name="T47" fmla="*/ 1186 h 1571"/>
              <a:gd name="T48" fmla="*/ 699 w 1069"/>
              <a:gd name="T49" fmla="*/ 1186 h 1571"/>
              <a:gd name="T50" fmla="*/ 749 w 1069"/>
              <a:gd name="T51" fmla="*/ 785 h 1571"/>
              <a:gd name="T52" fmla="*/ 749 w 1069"/>
              <a:gd name="T53" fmla="*/ 785 h 1571"/>
              <a:gd name="T54" fmla="*/ 695 w 1069"/>
              <a:gd name="T55" fmla="*/ 380 h 1571"/>
              <a:gd name="T56" fmla="*/ 695 w 1069"/>
              <a:gd name="T57" fmla="*/ 380 h 1571"/>
              <a:gd name="T58" fmla="*/ 534 w 1069"/>
              <a:gd name="T59" fmla="*/ 258 h 1571"/>
              <a:gd name="T60" fmla="*/ 534 w 1069"/>
              <a:gd name="T61" fmla="*/ 258 h 1571"/>
              <a:gd name="T62" fmla="*/ 373 w 1069"/>
              <a:gd name="T63" fmla="*/ 380 h 1571"/>
              <a:gd name="T64" fmla="*/ 373 w 1069"/>
              <a:gd name="T65" fmla="*/ 380 h 1571"/>
              <a:gd name="T66" fmla="*/ 323 w 1069"/>
              <a:gd name="T67" fmla="*/ 785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9" h="1571">
                <a:moveTo>
                  <a:pt x="1068" y="785"/>
                </a:moveTo>
                <a:lnTo>
                  <a:pt x="1068" y="785"/>
                </a:lnTo>
                <a:cubicBezTo>
                  <a:pt x="1068" y="1050"/>
                  <a:pt x="1025" y="1251"/>
                  <a:pt x="936" y="1376"/>
                </a:cubicBezTo>
                <a:lnTo>
                  <a:pt x="936" y="1376"/>
                </a:lnTo>
                <a:cubicBezTo>
                  <a:pt x="850" y="1509"/>
                  <a:pt x="717" y="1570"/>
                  <a:pt x="534" y="1570"/>
                </a:cubicBezTo>
                <a:lnTo>
                  <a:pt x="534" y="1570"/>
                </a:lnTo>
                <a:cubicBezTo>
                  <a:pt x="358" y="1570"/>
                  <a:pt x="226" y="1506"/>
                  <a:pt x="136" y="1369"/>
                </a:cubicBezTo>
                <a:lnTo>
                  <a:pt x="136" y="1369"/>
                </a:lnTo>
                <a:cubicBezTo>
                  <a:pt x="46" y="1240"/>
                  <a:pt x="0" y="1043"/>
                  <a:pt x="0" y="785"/>
                </a:cubicBezTo>
                <a:lnTo>
                  <a:pt x="0" y="785"/>
                </a:lnTo>
                <a:cubicBezTo>
                  <a:pt x="0" y="520"/>
                  <a:pt x="46" y="319"/>
                  <a:pt x="133" y="193"/>
                </a:cubicBezTo>
                <a:lnTo>
                  <a:pt x="133" y="193"/>
                </a:lnTo>
                <a:cubicBezTo>
                  <a:pt x="219" y="64"/>
                  <a:pt x="355" y="0"/>
                  <a:pt x="534" y="0"/>
                </a:cubicBezTo>
                <a:lnTo>
                  <a:pt x="534" y="0"/>
                </a:lnTo>
                <a:cubicBezTo>
                  <a:pt x="713" y="0"/>
                  <a:pt x="842" y="68"/>
                  <a:pt x="932" y="200"/>
                </a:cubicBezTo>
                <a:lnTo>
                  <a:pt x="932" y="200"/>
                </a:lnTo>
                <a:cubicBezTo>
                  <a:pt x="1025" y="333"/>
                  <a:pt x="1068" y="527"/>
                  <a:pt x="1068" y="785"/>
                </a:cubicBezTo>
                <a:close/>
                <a:moveTo>
                  <a:pt x="323" y="785"/>
                </a:moveTo>
                <a:lnTo>
                  <a:pt x="323" y="785"/>
                </a:lnTo>
                <a:cubicBezTo>
                  <a:pt x="323" y="975"/>
                  <a:pt x="337" y="1108"/>
                  <a:pt x="373" y="1186"/>
                </a:cubicBezTo>
                <a:lnTo>
                  <a:pt x="373" y="1186"/>
                </a:lnTo>
                <a:cubicBezTo>
                  <a:pt x="405" y="1269"/>
                  <a:pt x="455" y="1312"/>
                  <a:pt x="534" y="1312"/>
                </a:cubicBezTo>
                <a:lnTo>
                  <a:pt x="534" y="1312"/>
                </a:lnTo>
                <a:cubicBezTo>
                  <a:pt x="609" y="1312"/>
                  <a:pt x="663" y="1269"/>
                  <a:pt x="699" y="1186"/>
                </a:cubicBezTo>
                <a:lnTo>
                  <a:pt x="699" y="1186"/>
                </a:lnTo>
                <a:cubicBezTo>
                  <a:pt x="731" y="1104"/>
                  <a:pt x="749" y="971"/>
                  <a:pt x="749" y="785"/>
                </a:cubicBezTo>
                <a:lnTo>
                  <a:pt x="749" y="785"/>
                </a:lnTo>
                <a:cubicBezTo>
                  <a:pt x="749" y="598"/>
                  <a:pt x="731" y="466"/>
                  <a:pt x="695" y="380"/>
                </a:cubicBezTo>
                <a:lnTo>
                  <a:pt x="695" y="380"/>
                </a:lnTo>
                <a:cubicBezTo>
                  <a:pt x="663" y="301"/>
                  <a:pt x="609" y="258"/>
                  <a:pt x="534" y="258"/>
                </a:cubicBezTo>
                <a:lnTo>
                  <a:pt x="534" y="258"/>
                </a:lnTo>
                <a:cubicBezTo>
                  <a:pt x="459" y="258"/>
                  <a:pt x="405" y="301"/>
                  <a:pt x="373" y="380"/>
                </a:cubicBezTo>
                <a:lnTo>
                  <a:pt x="373" y="380"/>
                </a:lnTo>
                <a:cubicBezTo>
                  <a:pt x="340" y="466"/>
                  <a:pt x="323" y="598"/>
                  <a:pt x="323" y="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9" name="Freeform 53"/>
          <p:cNvSpPr>
            <a:spLocks noChangeArrowheads="1"/>
          </p:cNvSpPr>
          <p:nvPr/>
        </p:nvSpPr>
        <p:spPr bwMode="auto">
          <a:xfrm>
            <a:off x="9635100" y="7871661"/>
            <a:ext cx="768050" cy="1113991"/>
          </a:xfrm>
          <a:custGeom>
            <a:avLst/>
            <a:gdLst>
              <a:gd name="T0" fmla="*/ 1068 w 1069"/>
              <a:gd name="T1" fmla="*/ 1549 h 1550"/>
              <a:gd name="T2" fmla="*/ 3 w 1069"/>
              <a:gd name="T3" fmla="*/ 1549 h 1550"/>
              <a:gd name="T4" fmla="*/ 3 w 1069"/>
              <a:gd name="T5" fmla="*/ 1326 h 1550"/>
              <a:gd name="T6" fmla="*/ 383 w 1069"/>
              <a:gd name="T7" fmla="*/ 939 h 1550"/>
              <a:gd name="T8" fmla="*/ 383 w 1069"/>
              <a:gd name="T9" fmla="*/ 939 h 1550"/>
              <a:gd name="T10" fmla="*/ 609 w 1069"/>
              <a:gd name="T11" fmla="*/ 699 h 1550"/>
              <a:gd name="T12" fmla="*/ 609 w 1069"/>
              <a:gd name="T13" fmla="*/ 699 h 1550"/>
              <a:gd name="T14" fmla="*/ 681 w 1069"/>
              <a:gd name="T15" fmla="*/ 573 h 1550"/>
              <a:gd name="T16" fmla="*/ 681 w 1069"/>
              <a:gd name="T17" fmla="*/ 573 h 1550"/>
              <a:gd name="T18" fmla="*/ 706 w 1069"/>
              <a:gd name="T19" fmla="*/ 451 h 1550"/>
              <a:gd name="T20" fmla="*/ 706 w 1069"/>
              <a:gd name="T21" fmla="*/ 451 h 1550"/>
              <a:gd name="T22" fmla="*/ 656 w 1069"/>
              <a:gd name="T23" fmla="*/ 315 h 1550"/>
              <a:gd name="T24" fmla="*/ 656 w 1069"/>
              <a:gd name="T25" fmla="*/ 315 h 1550"/>
              <a:gd name="T26" fmla="*/ 520 w 1069"/>
              <a:gd name="T27" fmla="*/ 269 h 1550"/>
              <a:gd name="T28" fmla="*/ 520 w 1069"/>
              <a:gd name="T29" fmla="*/ 269 h 1550"/>
              <a:gd name="T30" fmla="*/ 347 w 1069"/>
              <a:gd name="T31" fmla="*/ 312 h 1550"/>
              <a:gd name="T32" fmla="*/ 347 w 1069"/>
              <a:gd name="T33" fmla="*/ 312 h 1550"/>
              <a:gd name="T34" fmla="*/ 175 w 1069"/>
              <a:gd name="T35" fmla="*/ 426 h 1550"/>
              <a:gd name="T36" fmla="*/ 0 w 1069"/>
              <a:gd name="T37" fmla="*/ 222 h 1550"/>
              <a:gd name="T38" fmla="*/ 0 w 1069"/>
              <a:gd name="T39" fmla="*/ 222 h 1550"/>
              <a:gd name="T40" fmla="*/ 183 w 1069"/>
              <a:gd name="T41" fmla="*/ 82 h 1550"/>
              <a:gd name="T42" fmla="*/ 183 w 1069"/>
              <a:gd name="T43" fmla="*/ 82 h 1550"/>
              <a:gd name="T44" fmla="*/ 344 w 1069"/>
              <a:gd name="T45" fmla="*/ 25 h 1550"/>
              <a:gd name="T46" fmla="*/ 344 w 1069"/>
              <a:gd name="T47" fmla="*/ 25 h 1550"/>
              <a:gd name="T48" fmla="*/ 541 w 1069"/>
              <a:gd name="T49" fmla="*/ 0 h 1550"/>
              <a:gd name="T50" fmla="*/ 541 w 1069"/>
              <a:gd name="T51" fmla="*/ 0 h 1550"/>
              <a:gd name="T52" fmla="*/ 792 w 1069"/>
              <a:gd name="T53" fmla="*/ 50 h 1550"/>
              <a:gd name="T54" fmla="*/ 792 w 1069"/>
              <a:gd name="T55" fmla="*/ 50 h 1550"/>
              <a:gd name="T56" fmla="*/ 964 w 1069"/>
              <a:gd name="T57" fmla="*/ 200 h 1550"/>
              <a:gd name="T58" fmla="*/ 964 w 1069"/>
              <a:gd name="T59" fmla="*/ 200 h 1550"/>
              <a:gd name="T60" fmla="*/ 1025 w 1069"/>
              <a:gd name="T61" fmla="*/ 412 h 1550"/>
              <a:gd name="T62" fmla="*/ 1025 w 1069"/>
              <a:gd name="T63" fmla="*/ 412 h 1550"/>
              <a:gd name="T64" fmla="*/ 986 w 1069"/>
              <a:gd name="T65" fmla="*/ 613 h 1550"/>
              <a:gd name="T66" fmla="*/ 986 w 1069"/>
              <a:gd name="T67" fmla="*/ 613 h 1550"/>
              <a:gd name="T68" fmla="*/ 874 w 1069"/>
              <a:gd name="T69" fmla="*/ 803 h 1550"/>
              <a:gd name="T70" fmla="*/ 874 w 1069"/>
              <a:gd name="T71" fmla="*/ 803 h 1550"/>
              <a:gd name="T72" fmla="*/ 602 w 1069"/>
              <a:gd name="T73" fmla="*/ 1079 h 1550"/>
              <a:gd name="T74" fmla="*/ 405 w 1069"/>
              <a:gd name="T75" fmla="*/ 1262 h 1550"/>
              <a:gd name="T76" fmla="*/ 405 w 1069"/>
              <a:gd name="T77" fmla="*/ 1280 h 1550"/>
              <a:gd name="T78" fmla="*/ 1068 w 1069"/>
              <a:gd name="T79" fmla="*/ 1280 h 1550"/>
              <a:gd name="T80" fmla="*/ 1068 w 1069"/>
              <a:gd name="T81" fmla="*/ 1549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69" h="1550">
                <a:moveTo>
                  <a:pt x="1068" y="1549"/>
                </a:moveTo>
                <a:lnTo>
                  <a:pt x="3" y="1549"/>
                </a:lnTo>
                <a:lnTo>
                  <a:pt x="3" y="1326"/>
                </a:lnTo>
                <a:lnTo>
                  <a:pt x="383" y="939"/>
                </a:lnTo>
                <a:lnTo>
                  <a:pt x="383" y="939"/>
                </a:lnTo>
                <a:cubicBezTo>
                  <a:pt x="498" y="821"/>
                  <a:pt x="573" y="742"/>
                  <a:pt x="609" y="699"/>
                </a:cubicBezTo>
                <a:lnTo>
                  <a:pt x="609" y="699"/>
                </a:lnTo>
                <a:cubicBezTo>
                  <a:pt x="641" y="652"/>
                  <a:pt x="667" y="609"/>
                  <a:pt x="681" y="573"/>
                </a:cubicBezTo>
                <a:lnTo>
                  <a:pt x="681" y="573"/>
                </a:lnTo>
                <a:cubicBezTo>
                  <a:pt x="699" y="530"/>
                  <a:pt x="706" y="494"/>
                  <a:pt x="706" y="451"/>
                </a:cubicBezTo>
                <a:lnTo>
                  <a:pt x="706" y="451"/>
                </a:lnTo>
                <a:cubicBezTo>
                  <a:pt x="706" y="394"/>
                  <a:pt x="688" y="347"/>
                  <a:pt x="656" y="315"/>
                </a:cubicBezTo>
                <a:lnTo>
                  <a:pt x="656" y="315"/>
                </a:lnTo>
                <a:cubicBezTo>
                  <a:pt x="620" y="287"/>
                  <a:pt x="577" y="269"/>
                  <a:pt x="520" y="269"/>
                </a:cubicBezTo>
                <a:lnTo>
                  <a:pt x="520" y="269"/>
                </a:lnTo>
                <a:cubicBezTo>
                  <a:pt x="462" y="269"/>
                  <a:pt x="401" y="283"/>
                  <a:pt x="347" y="312"/>
                </a:cubicBezTo>
                <a:lnTo>
                  <a:pt x="347" y="312"/>
                </a:lnTo>
                <a:cubicBezTo>
                  <a:pt x="294" y="340"/>
                  <a:pt x="233" y="376"/>
                  <a:pt x="175" y="426"/>
                </a:cubicBezTo>
                <a:lnTo>
                  <a:pt x="0" y="222"/>
                </a:lnTo>
                <a:lnTo>
                  <a:pt x="0" y="222"/>
                </a:lnTo>
                <a:cubicBezTo>
                  <a:pt x="71" y="154"/>
                  <a:pt x="136" y="111"/>
                  <a:pt x="183" y="82"/>
                </a:cubicBezTo>
                <a:lnTo>
                  <a:pt x="183" y="82"/>
                </a:lnTo>
                <a:cubicBezTo>
                  <a:pt x="233" y="53"/>
                  <a:pt x="290" y="39"/>
                  <a:pt x="344" y="25"/>
                </a:cubicBezTo>
                <a:lnTo>
                  <a:pt x="344" y="25"/>
                </a:lnTo>
                <a:cubicBezTo>
                  <a:pt x="405" y="10"/>
                  <a:pt x="469" y="0"/>
                  <a:pt x="541" y="0"/>
                </a:cubicBezTo>
                <a:lnTo>
                  <a:pt x="541" y="0"/>
                </a:lnTo>
                <a:cubicBezTo>
                  <a:pt x="638" y="0"/>
                  <a:pt x="724" y="18"/>
                  <a:pt x="792" y="50"/>
                </a:cubicBezTo>
                <a:lnTo>
                  <a:pt x="792" y="50"/>
                </a:lnTo>
                <a:cubicBezTo>
                  <a:pt x="867" y="86"/>
                  <a:pt x="921" y="136"/>
                  <a:pt x="964" y="200"/>
                </a:cubicBezTo>
                <a:lnTo>
                  <a:pt x="964" y="200"/>
                </a:lnTo>
                <a:cubicBezTo>
                  <a:pt x="1004" y="261"/>
                  <a:pt x="1025" y="333"/>
                  <a:pt x="1025" y="412"/>
                </a:cubicBezTo>
                <a:lnTo>
                  <a:pt x="1025" y="412"/>
                </a:lnTo>
                <a:cubicBezTo>
                  <a:pt x="1025" y="484"/>
                  <a:pt x="1014" y="552"/>
                  <a:pt x="986" y="613"/>
                </a:cubicBezTo>
                <a:lnTo>
                  <a:pt x="986" y="613"/>
                </a:lnTo>
                <a:cubicBezTo>
                  <a:pt x="964" y="674"/>
                  <a:pt x="928" y="735"/>
                  <a:pt x="874" y="803"/>
                </a:cubicBezTo>
                <a:lnTo>
                  <a:pt x="874" y="803"/>
                </a:lnTo>
                <a:cubicBezTo>
                  <a:pt x="821" y="864"/>
                  <a:pt x="731" y="961"/>
                  <a:pt x="602" y="1079"/>
                </a:cubicBezTo>
                <a:lnTo>
                  <a:pt x="405" y="1262"/>
                </a:lnTo>
                <a:lnTo>
                  <a:pt x="405" y="1280"/>
                </a:lnTo>
                <a:lnTo>
                  <a:pt x="1068" y="1280"/>
                </a:lnTo>
                <a:lnTo>
                  <a:pt x="1068" y="154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22747" y="1241274"/>
            <a:ext cx="7967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 smtClean="0">
                <a:latin typeface="Nunito Light" charset="0"/>
                <a:ea typeface="Nunito Light" charset="0"/>
                <a:cs typeface="Nunito Light" charset="0"/>
              </a:rPr>
              <a:t>Our Approach</a:t>
            </a:r>
            <a:endParaRPr lang="en-US" sz="8000" b="1" spc="6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781201" y="7305271"/>
            <a:ext cx="347962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Parallelized implementation using CUDA</a:t>
            </a:r>
            <a:endParaRPr lang="en-US" sz="32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195565" y="4367830"/>
            <a:ext cx="34796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Optimizing memory access in CUDA implementation</a:t>
            </a:r>
            <a:endParaRPr lang="en-US" sz="32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84532" y="4367830"/>
            <a:ext cx="347962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Parallelized implementation using </a:t>
            </a:r>
            <a:r>
              <a:rPr lang="en-US" sz="3200" dirty="0" err="1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OpenMP</a:t>
            </a:r>
            <a:endParaRPr lang="en-US" sz="32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34999" y="7305271"/>
            <a:ext cx="3479620" cy="112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 dirty="0" smtClean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Serial Implementation</a:t>
            </a:r>
            <a:endParaRPr lang="en-US" sz="32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8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28998</TotalTime>
  <Words>413</Words>
  <Application>Microsoft Office PowerPoint</Application>
  <PresentationFormat>Custom</PresentationFormat>
  <Paragraphs>125</Paragraphs>
  <Slides>28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Gill Sans</vt:lpstr>
      <vt:lpstr>Lato Light</vt:lpstr>
      <vt:lpstr>Nunito</vt:lpstr>
      <vt:lpstr>Nunito Light</vt:lpstr>
      <vt:lpstr>Arial</vt:lpstr>
      <vt:lpstr>Default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Wilbert Phen</cp:lastModifiedBy>
  <cp:revision>5828</cp:revision>
  <dcterms:created xsi:type="dcterms:W3CDTF">2014-11-12T21:47:38Z</dcterms:created>
  <dcterms:modified xsi:type="dcterms:W3CDTF">2019-01-10T12:16:59Z</dcterms:modified>
  <cp:category/>
</cp:coreProperties>
</file>